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84" r:id="rId5"/>
    <p:sldId id="286" r:id="rId6"/>
    <p:sldId id="259" r:id="rId7"/>
    <p:sldId id="288" r:id="rId8"/>
    <p:sldId id="285" r:id="rId9"/>
    <p:sldId id="260" r:id="rId10"/>
    <p:sldId id="261" r:id="rId11"/>
    <p:sldId id="262" r:id="rId12"/>
    <p:sldId id="263" r:id="rId13"/>
    <p:sldId id="264" r:id="rId14"/>
    <p:sldId id="266" r:id="rId15"/>
    <p:sldId id="265" r:id="rId16"/>
    <p:sldId id="267" r:id="rId17"/>
    <p:sldId id="274" r:id="rId18"/>
    <p:sldId id="275" r:id="rId19"/>
    <p:sldId id="276" r:id="rId20"/>
    <p:sldId id="278" r:id="rId21"/>
    <p:sldId id="269" r:id="rId22"/>
    <p:sldId id="268" r:id="rId23"/>
    <p:sldId id="270" r:id="rId24"/>
    <p:sldId id="271" r:id="rId25"/>
    <p:sldId id="272" r:id="rId26"/>
    <p:sldId id="277" r:id="rId27"/>
    <p:sldId id="282" r:id="rId28"/>
    <p:sldId id="283" r:id="rId29"/>
    <p:sldId id="279" r:id="rId30"/>
    <p:sldId id="281" r:id="rId31"/>
    <p:sldId id="273" r:id="rId3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921" autoAdjust="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endParaRPr lang="en-US" dirty="0"/>
          </a:p>
        </p:txBody>
      </p:sp>
      <p:sp>
        <p:nvSpPr>
          <p:cNvPr id="4" name="Date Placeholder 3"/>
          <p:cNvSpPr>
            <a:spLocks noGrp="1"/>
          </p:cNvSpPr>
          <p:nvPr>
            <p:ph type="dt" sz="half" idx="10"/>
          </p:nvPr>
        </p:nvSpPr>
        <p:spPr/>
        <p:txBody>
          <a:bodyPr/>
          <a:lstStyle/>
          <a:p>
            <a:fld id="{67171E2F-E552-4408-AEEC-730EEDB0C613}" type="datetimeFigureOut">
              <a:rPr lang="tr-TR" smtClean="0"/>
              <a:t>25.04.2020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128822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171E2F-E552-4408-AEEC-730EEDB0C613}" type="datetimeFigureOut">
              <a:rPr lang="tr-TR" smtClean="0"/>
              <a:t>25.04.2020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83292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171E2F-E552-4408-AEEC-730EEDB0C613}" type="datetimeFigureOut">
              <a:rPr lang="tr-TR" smtClean="0"/>
              <a:t>25.04.2020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2747926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171E2F-E552-4408-AEEC-730EEDB0C613}" type="datetimeFigureOut">
              <a:rPr lang="tr-TR" smtClean="0"/>
              <a:t>25.04.2020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223911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67171E2F-E552-4408-AEEC-730EEDB0C613}" type="datetimeFigureOut">
              <a:rPr lang="tr-TR" smtClean="0"/>
              <a:t>25.04.2020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284558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7171E2F-E552-4408-AEEC-730EEDB0C613}" type="datetimeFigureOut">
              <a:rPr lang="tr-TR" smtClean="0"/>
              <a:t>25.04.2020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3923100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 için tıklatın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7171E2F-E552-4408-AEEC-730EEDB0C613}" type="datetimeFigureOut">
              <a:rPr lang="tr-TR" smtClean="0"/>
              <a:t>25.04.2020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279090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67171E2F-E552-4408-AEEC-730EEDB0C613}" type="datetimeFigureOut">
              <a:rPr lang="tr-TR" smtClean="0"/>
              <a:t>25.04.2020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3215361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71E2F-E552-4408-AEEC-730EEDB0C613}" type="datetimeFigureOut">
              <a:rPr lang="tr-TR" smtClean="0"/>
              <a:t>25.04.2020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126213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67171E2F-E552-4408-AEEC-730EEDB0C613}" type="datetimeFigureOut">
              <a:rPr lang="tr-TR" smtClean="0"/>
              <a:t>25.04.2020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168826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67171E2F-E552-4408-AEEC-730EEDB0C613}" type="datetimeFigureOut">
              <a:rPr lang="tr-TR" smtClean="0"/>
              <a:t>25.04.2020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CD73FA8-CCE1-415D-B783-398F8E2D9D58}" type="slidenum">
              <a:rPr lang="tr-TR" smtClean="0"/>
              <a:t>‹#›</a:t>
            </a:fld>
            <a:endParaRPr lang="tr-TR"/>
          </a:p>
        </p:txBody>
      </p:sp>
    </p:spTree>
    <p:extLst>
      <p:ext uri="{BB962C8B-B14F-4D97-AF65-F5344CB8AC3E}">
        <p14:creationId xmlns:p14="http://schemas.microsoft.com/office/powerpoint/2010/main" val="285991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171E2F-E552-4408-AEEC-730EEDB0C613}" type="datetimeFigureOut">
              <a:rPr lang="tr-TR" smtClean="0"/>
              <a:t>25.04.2020</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D73FA8-CCE1-415D-B783-398F8E2D9D58}" type="slidenum">
              <a:rPr lang="tr-TR" smtClean="0"/>
              <a:t>‹#›</a:t>
            </a:fld>
            <a:endParaRPr lang="tr-TR"/>
          </a:p>
        </p:txBody>
      </p:sp>
    </p:spTree>
    <p:extLst>
      <p:ext uri="{BB962C8B-B14F-4D97-AF65-F5344CB8AC3E}">
        <p14:creationId xmlns:p14="http://schemas.microsoft.com/office/powerpoint/2010/main" val="42416624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epai.org/machine-learning-glossary-and-terms/activation-function" TargetMode="External"/><Relationship Id="rId2" Type="http://schemas.openxmlformats.org/officeDocument/2006/relationships/hyperlink" Target="https://deepai.org/machine-learning-glossary-and-terms/deep-learning"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323873"/>
            <a:ext cx="9144000" cy="1157197"/>
          </a:xfrm>
        </p:spPr>
        <p:txBody>
          <a:bodyPr>
            <a:noAutofit/>
          </a:bodyPr>
          <a:lstStyle/>
          <a:p>
            <a:r>
              <a:rPr lang="tr-TR" sz="8800" b="1" dirty="0"/>
              <a:t>YAPAY ZEKA </a:t>
            </a:r>
          </a:p>
        </p:txBody>
      </p:sp>
      <p:sp>
        <p:nvSpPr>
          <p:cNvPr id="3" name="Alt Başlık 2"/>
          <p:cNvSpPr>
            <a:spLocks noGrp="1"/>
          </p:cNvSpPr>
          <p:nvPr>
            <p:ph type="subTitle" idx="1"/>
          </p:nvPr>
        </p:nvSpPr>
        <p:spPr>
          <a:xfrm>
            <a:off x="1351722" y="1322664"/>
            <a:ext cx="9144000" cy="686440"/>
          </a:xfrm>
        </p:spPr>
        <p:txBody>
          <a:bodyPr>
            <a:normAutofit lnSpcReduction="10000"/>
          </a:bodyPr>
          <a:lstStyle/>
          <a:p>
            <a:r>
              <a:rPr lang="tr-TR" sz="4400" b="1" dirty="0"/>
              <a:t>R-CNN</a:t>
            </a:r>
            <a:r>
              <a:rPr lang="tr-TR" sz="4400" dirty="0"/>
              <a:t> </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076" y="2150545"/>
            <a:ext cx="7598535" cy="4288892"/>
          </a:xfrm>
          <a:prstGeom prst="rect">
            <a:avLst/>
          </a:prstGeom>
        </p:spPr>
      </p:pic>
    </p:spTree>
    <p:extLst>
      <p:ext uri="{BB962C8B-B14F-4D97-AF65-F5344CB8AC3E}">
        <p14:creationId xmlns:p14="http://schemas.microsoft.com/office/powerpoint/2010/main" val="2917332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  </a:t>
            </a:r>
          </a:p>
        </p:txBody>
      </p:sp>
      <p:sp>
        <p:nvSpPr>
          <p:cNvPr id="3" name="İçerik Yer Tutucusu 2"/>
          <p:cNvSpPr>
            <a:spLocks noGrp="1"/>
          </p:cNvSpPr>
          <p:nvPr>
            <p:ph sz="half" idx="1"/>
          </p:nvPr>
        </p:nvSpPr>
        <p:spPr>
          <a:xfrm>
            <a:off x="645674" y="1706968"/>
            <a:ext cx="5181600" cy="4351338"/>
          </a:xfrm>
        </p:spPr>
        <p:txBody>
          <a:bodyPr/>
          <a:lstStyle/>
          <a:p>
            <a:pPr marL="0" indent="0">
              <a:buNone/>
            </a:pPr>
            <a:r>
              <a:rPr lang="tr-TR" dirty="0"/>
              <a:t>    </a:t>
            </a:r>
            <a:r>
              <a:rPr lang="tr-TR" b="1" dirty="0">
                <a:solidFill>
                  <a:schemeClr val="bg2">
                    <a:lumMod val="40000"/>
                    <a:lumOff val="60000"/>
                  </a:schemeClr>
                </a:solidFill>
              </a:rPr>
              <a:t>RELU LAYER</a:t>
            </a:r>
          </a:p>
          <a:p>
            <a:r>
              <a:rPr lang="tr-TR" sz="2400" dirty="0">
                <a:hlinkClick r:id="rId2"/>
              </a:rPr>
              <a:t>Derin öğrenme</a:t>
            </a:r>
            <a:r>
              <a:rPr lang="tr-TR" sz="2400" dirty="0"/>
              <a:t> modellerinde yaygın olarak kullanılan bir </a:t>
            </a:r>
            <a:r>
              <a:rPr lang="tr-TR" sz="2400" dirty="0">
                <a:hlinkClick r:id="rId3"/>
              </a:rPr>
              <a:t>aktivasyon fonksiyonudur</a:t>
            </a:r>
            <a:r>
              <a:rPr lang="tr-TR" sz="2400" dirty="0"/>
              <a:t> . Özünde, </a:t>
            </a:r>
            <a:r>
              <a:rPr lang="tr-TR" sz="2400" dirty="0" err="1"/>
              <a:t>convolution</a:t>
            </a:r>
            <a:r>
              <a:rPr lang="tr-TR" sz="2400" dirty="0"/>
              <a:t> </a:t>
            </a:r>
            <a:r>
              <a:rPr lang="tr-TR" sz="2400" dirty="0" err="1"/>
              <a:t>layer’dan</a:t>
            </a:r>
            <a:r>
              <a:rPr lang="tr-TR" sz="2400" dirty="0"/>
              <a:t> dönen negatif değerleri 0 değerine dönüştürür.</a:t>
            </a:r>
          </a:p>
          <a:p>
            <a:endParaRPr lang="tr-TR" dirty="0"/>
          </a:p>
        </p:txBody>
      </p:sp>
      <p:pic>
        <p:nvPicPr>
          <p:cNvPr id="6" name="İçerik Yer Tutucusu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976065" y="999076"/>
            <a:ext cx="5861765" cy="2870075"/>
          </a:xfrm>
        </p:spPr>
      </p:pic>
      <p:sp>
        <p:nvSpPr>
          <p:cNvPr id="5" name="5-Nokta Yıldız 4"/>
          <p:cNvSpPr/>
          <p:nvPr/>
        </p:nvSpPr>
        <p:spPr>
          <a:xfrm>
            <a:off x="620949" y="1583684"/>
            <a:ext cx="434502" cy="478580"/>
          </a:xfrm>
          <a:prstGeom prst="star5">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065" y="4153306"/>
            <a:ext cx="5905500" cy="1905000"/>
          </a:xfrm>
          <a:prstGeom prst="rect">
            <a:avLst/>
          </a:prstGeom>
        </p:spPr>
      </p:pic>
    </p:spTree>
    <p:extLst>
      <p:ext uri="{BB962C8B-B14F-4D97-AF65-F5344CB8AC3E}">
        <p14:creationId xmlns:p14="http://schemas.microsoft.com/office/powerpoint/2010/main" val="2054302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62000" y="227040"/>
            <a:ext cx="10515600" cy="1325563"/>
          </a:xfrm>
        </p:spPr>
        <p:txBody>
          <a:bodyPr/>
          <a:lstStyle/>
          <a:p>
            <a:r>
              <a:rPr lang="tr-TR" dirty="0"/>
              <a:t>  </a:t>
            </a:r>
          </a:p>
        </p:txBody>
      </p:sp>
      <p:sp>
        <p:nvSpPr>
          <p:cNvPr id="3" name="İçerik Yer Tutucusu 2"/>
          <p:cNvSpPr>
            <a:spLocks noGrp="1"/>
          </p:cNvSpPr>
          <p:nvPr>
            <p:ph sz="half" idx="1"/>
          </p:nvPr>
        </p:nvSpPr>
        <p:spPr>
          <a:xfrm>
            <a:off x="580622" y="1143045"/>
            <a:ext cx="5181600" cy="4351338"/>
          </a:xfrm>
        </p:spPr>
        <p:txBody>
          <a:bodyPr/>
          <a:lstStyle/>
          <a:p>
            <a:r>
              <a:rPr lang="tr-TR" dirty="0"/>
              <a:t>   </a:t>
            </a:r>
            <a:r>
              <a:rPr lang="tr-TR" b="1" dirty="0">
                <a:solidFill>
                  <a:schemeClr val="bg2">
                    <a:lumMod val="40000"/>
                    <a:lumOff val="60000"/>
                  </a:schemeClr>
                </a:solidFill>
              </a:rPr>
              <a:t>POOLING LAYER</a:t>
            </a:r>
          </a:p>
          <a:p>
            <a:r>
              <a:rPr lang="tr-TR" sz="2400" dirty="0"/>
              <a:t>Bu katman, </a:t>
            </a:r>
            <a:r>
              <a:rPr lang="tr-TR" sz="2400" dirty="0" err="1"/>
              <a:t>CovNet’teki</a:t>
            </a:r>
            <a:r>
              <a:rPr lang="tr-TR" sz="2400" dirty="0"/>
              <a:t> ardışık </a:t>
            </a:r>
            <a:r>
              <a:rPr lang="tr-TR" sz="2400" dirty="0" err="1"/>
              <a:t>convolutional</a:t>
            </a:r>
            <a:r>
              <a:rPr lang="tr-TR" sz="2400" dirty="0"/>
              <a:t> katmanları arasına sıklıkla eklenen bir katmandır</a:t>
            </a:r>
            <a:r>
              <a:rPr lang="tr-TR" dirty="0"/>
              <a:t>.</a:t>
            </a:r>
          </a:p>
          <a:p>
            <a:r>
              <a:rPr lang="tr-TR" sz="2400" dirty="0"/>
              <a:t>Resimde gördüğünüz gibi filtre, kapsadığı alandaki en büyük sayıyı alır ve yeni matrise ekler.</a:t>
            </a:r>
          </a:p>
        </p:txBody>
      </p:sp>
      <p:pic>
        <p:nvPicPr>
          <p:cNvPr id="6" name="İçerik Yer Tutucusu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3338" y="3576500"/>
            <a:ext cx="5181600" cy="2468996"/>
          </a:xfrm>
        </p:spPr>
      </p:pic>
      <p:sp>
        <p:nvSpPr>
          <p:cNvPr id="5" name="5-Nokta Yıldız 4"/>
          <p:cNvSpPr/>
          <p:nvPr/>
        </p:nvSpPr>
        <p:spPr>
          <a:xfrm>
            <a:off x="460419" y="1101352"/>
            <a:ext cx="450761" cy="425002"/>
          </a:xfrm>
          <a:prstGeom prst="star5">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903" y="-550907"/>
            <a:ext cx="5172075" cy="5181600"/>
          </a:xfrm>
          <a:prstGeom prst="rect">
            <a:avLst/>
          </a:prstGeom>
        </p:spPr>
      </p:pic>
    </p:spTree>
    <p:extLst>
      <p:ext uri="{BB962C8B-B14F-4D97-AF65-F5344CB8AC3E}">
        <p14:creationId xmlns:p14="http://schemas.microsoft.com/office/powerpoint/2010/main" val="38326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 </a:t>
            </a:r>
          </a:p>
        </p:txBody>
      </p:sp>
      <p:sp>
        <p:nvSpPr>
          <p:cNvPr id="3" name="İçerik Yer Tutucusu 2"/>
          <p:cNvSpPr>
            <a:spLocks noGrp="1"/>
          </p:cNvSpPr>
          <p:nvPr>
            <p:ph sz="half" idx="1"/>
          </p:nvPr>
        </p:nvSpPr>
        <p:spPr>
          <a:xfrm>
            <a:off x="685800" y="576374"/>
            <a:ext cx="5181600" cy="5798667"/>
          </a:xfrm>
        </p:spPr>
        <p:txBody>
          <a:bodyPr/>
          <a:lstStyle/>
          <a:p>
            <a:r>
              <a:rPr lang="tr-TR" dirty="0"/>
              <a:t> </a:t>
            </a:r>
            <a:r>
              <a:rPr lang="tr-TR" b="1" dirty="0">
                <a:solidFill>
                  <a:schemeClr val="bg2">
                    <a:lumMod val="40000"/>
                    <a:lumOff val="60000"/>
                  </a:schemeClr>
                </a:solidFill>
              </a:rPr>
              <a:t>FLATTENING LAYER</a:t>
            </a:r>
          </a:p>
          <a:p>
            <a:r>
              <a:rPr lang="tr-TR" sz="2000" dirty="0"/>
              <a:t> </a:t>
            </a:r>
            <a:r>
              <a:rPr lang="tr-TR" sz="2000" dirty="0" err="1"/>
              <a:t>Fully</a:t>
            </a:r>
            <a:r>
              <a:rPr lang="tr-TR" sz="2000" dirty="0"/>
              <a:t> </a:t>
            </a:r>
            <a:r>
              <a:rPr lang="tr-TR" sz="2000" dirty="0" err="1"/>
              <a:t>Connected</a:t>
            </a:r>
            <a:r>
              <a:rPr lang="tr-TR" sz="2000" dirty="0"/>
              <a:t> </a:t>
            </a:r>
            <a:r>
              <a:rPr lang="tr-TR" sz="2000" dirty="0" err="1"/>
              <a:t>Layer’ın</a:t>
            </a:r>
            <a:r>
              <a:rPr lang="tr-TR" sz="2000" dirty="0"/>
              <a:t> girişindeki verileri hazırlar.</a:t>
            </a:r>
          </a:p>
          <a:p>
            <a:r>
              <a:rPr lang="tr-TR" sz="2000" dirty="0"/>
              <a:t> </a:t>
            </a:r>
            <a:r>
              <a:rPr lang="tr-TR" sz="2000" dirty="0" err="1"/>
              <a:t>Convolutional</a:t>
            </a:r>
            <a:r>
              <a:rPr lang="tr-TR" sz="2000" dirty="0"/>
              <a:t> ve </a:t>
            </a:r>
            <a:r>
              <a:rPr lang="tr-TR" sz="2000" dirty="0" err="1"/>
              <a:t>Pooling</a:t>
            </a:r>
            <a:r>
              <a:rPr lang="tr-TR" sz="2000" dirty="0"/>
              <a:t> katmanından gelen </a:t>
            </a:r>
            <a:r>
              <a:rPr lang="tr-TR" sz="2000" dirty="0" err="1"/>
              <a:t>matrixleri</a:t>
            </a:r>
            <a:r>
              <a:rPr lang="tr-TR" sz="2000" dirty="0"/>
              <a:t> tek boyutlu diziye çevirir.</a:t>
            </a:r>
          </a:p>
          <a:p>
            <a:endParaRPr lang="tr-TR" sz="2000" dirty="0"/>
          </a:p>
          <a:p>
            <a:pPr marL="0" indent="0">
              <a:buNone/>
            </a:pPr>
            <a:endParaRPr lang="tr-TR" sz="2000" dirty="0"/>
          </a:p>
          <a:p>
            <a:endParaRPr lang="tr-TR" sz="2000" dirty="0"/>
          </a:p>
          <a:p>
            <a:r>
              <a:rPr lang="tr-TR" sz="2400" dirty="0"/>
              <a:t>   </a:t>
            </a:r>
            <a:r>
              <a:rPr lang="tr-TR" b="1" dirty="0">
                <a:solidFill>
                  <a:schemeClr val="bg2">
                    <a:lumMod val="40000"/>
                    <a:lumOff val="60000"/>
                  </a:schemeClr>
                </a:solidFill>
              </a:rPr>
              <a:t>FULLY CONNECTED LAYER</a:t>
            </a:r>
          </a:p>
          <a:p>
            <a:r>
              <a:rPr lang="tr-TR" sz="2000" dirty="0"/>
              <a:t>Bu katman </a:t>
            </a:r>
            <a:r>
              <a:rPr lang="tr-TR" sz="2000" dirty="0" err="1"/>
              <a:t>ConvNet’in</a:t>
            </a:r>
            <a:r>
              <a:rPr lang="tr-TR" sz="2000" dirty="0"/>
              <a:t> son ve en önemli katmanıdır. </a:t>
            </a:r>
          </a:p>
          <a:p>
            <a:r>
              <a:rPr lang="tr-TR" sz="2000" dirty="0"/>
              <a:t> Verileri </a:t>
            </a:r>
            <a:r>
              <a:rPr lang="tr-TR" sz="2000" dirty="0" err="1"/>
              <a:t>Flattening</a:t>
            </a:r>
            <a:r>
              <a:rPr lang="tr-TR" sz="2000" dirty="0"/>
              <a:t> işleminden alır ve sinir ağı yoluyla öğrenme işlemini geçekleştirir. </a:t>
            </a:r>
          </a:p>
          <a:p>
            <a:endParaRPr lang="tr-TR" sz="2400" dirty="0"/>
          </a:p>
        </p:txBody>
      </p:sp>
      <p:pic>
        <p:nvPicPr>
          <p:cNvPr id="7" name="İçerik Yer Tutucusu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81850" y="365125"/>
            <a:ext cx="2857500" cy="2352675"/>
          </a:xfrm>
        </p:spPr>
      </p:pic>
      <p:sp>
        <p:nvSpPr>
          <p:cNvPr id="5" name="5-Nokta Yıldız 4"/>
          <p:cNvSpPr/>
          <p:nvPr/>
        </p:nvSpPr>
        <p:spPr>
          <a:xfrm>
            <a:off x="587062" y="525630"/>
            <a:ext cx="430369" cy="440285"/>
          </a:xfrm>
          <a:prstGeom prst="star5">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Nokta Yıldız 5"/>
          <p:cNvSpPr/>
          <p:nvPr/>
        </p:nvSpPr>
        <p:spPr>
          <a:xfrm>
            <a:off x="619259" y="3582104"/>
            <a:ext cx="437882" cy="450760"/>
          </a:xfrm>
          <a:prstGeom prst="star5">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583" y="2892480"/>
            <a:ext cx="6512417" cy="3649988"/>
          </a:xfrm>
          <a:prstGeom prst="rect">
            <a:avLst/>
          </a:prstGeom>
        </p:spPr>
      </p:pic>
    </p:spTree>
    <p:extLst>
      <p:ext uri="{BB962C8B-B14F-4D97-AF65-F5344CB8AC3E}">
        <p14:creationId xmlns:p14="http://schemas.microsoft.com/office/powerpoint/2010/main" val="3898741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                          </a:t>
            </a:r>
          </a:p>
        </p:txBody>
      </p:sp>
      <p:pic>
        <p:nvPicPr>
          <p:cNvPr id="5" name="İçerik Yer Tutucus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6259" y="1512719"/>
            <a:ext cx="5181600" cy="24813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İçerik Yer Tutucusu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650854"/>
            <a:ext cx="5181600" cy="24813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256554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91119" y="808171"/>
            <a:ext cx="10475068" cy="1017454"/>
          </a:xfrm>
        </p:spPr>
        <p:style>
          <a:lnRef idx="1">
            <a:schemeClr val="dk1"/>
          </a:lnRef>
          <a:fillRef idx="2">
            <a:schemeClr val="dk1"/>
          </a:fillRef>
          <a:effectRef idx="1">
            <a:schemeClr val="dk1"/>
          </a:effectRef>
          <a:fontRef idx="minor">
            <a:schemeClr val="dk1"/>
          </a:fontRef>
        </p:style>
        <p:txBody>
          <a:bodyPr>
            <a:normAutofit/>
          </a:bodyPr>
          <a:lstStyle/>
          <a:p>
            <a:r>
              <a:rPr lang="tr-TR" sz="6000" dirty="0"/>
              <a:t>            </a:t>
            </a:r>
            <a:r>
              <a:rPr lang="tr-TR" sz="6000" b="1" dirty="0"/>
              <a:t>CNN VERSİYONLARI  </a:t>
            </a:r>
          </a:p>
        </p:txBody>
      </p:sp>
      <p:sp>
        <p:nvSpPr>
          <p:cNvPr id="3" name="İçerik Yer Tutucusu 2"/>
          <p:cNvSpPr>
            <a:spLocks noGrp="1"/>
          </p:cNvSpPr>
          <p:nvPr>
            <p:ph sz="half" idx="1"/>
          </p:nvPr>
        </p:nvSpPr>
        <p:spPr>
          <a:xfrm>
            <a:off x="3141223" y="2068815"/>
            <a:ext cx="5181600" cy="4351338"/>
          </a:xfrm>
        </p:spPr>
        <p:txBody>
          <a:bodyPr/>
          <a:lstStyle/>
          <a:p>
            <a:r>
              <a:rPr lang="tr-TR" dirty="0"/>
              <a:t>R-CNN</a:t>
            </a:r>
          </a:p>
          <a:p>
            <a:r>
              <a:rPr lang="tr-TR" dirty="0"/>
              <a:t>FAST R-CNN</a:t>
            </a:r>
          </a:p>
          <a:p>
            <a:r>
              <a:rPr lang="tr-TR" dirty="0"/>
              <a:t>FASTER R-CNN</a:t>
            </a:r>
          </a:p>
          <a:p>
            <a:endParaRPr lang="tr-TR" dirty="0"/>
          </a:p>
        </p:txBody>
      </p:sp>
      <p:sp>
        <p:nvSpPr>
          <p:cNvPr id="4" name="İçerik Yer Tutucusu 3"/>
          <p:cNvSpPr>
            <a:spLocks noGrp="1"/>
          </p:cNvSpPr>
          <p:nvPr>
            <p:ph sz="half" idx="2"/>
          </p:nvPr>
        </p:nvSpPr>
        <p:spPr/>
        <p:txBody>
          <a:bodyPr/>
          <a:lstStyle/>
          <a:p>
            <a:pPr marL="0" indent="0">
              <a:buNone/>
            </a:pPr>
            <a:r>
              <a:rPr lang="tr-TR" dirty="0"/>
              <a:t> </a:t>
            </a:r>
          </a:p>
        </p:txBody>
      </p:sp>
    </p:spTree>
    <p:extLst>
      <p:ext uri="{BB962C8B-B14F-4D97-AF65-F5344CB8AC3E}">
        <p14:creationId xmlns:p14="http://schemas.microsoft.com/office/powerpoint/2010/main" val="3540725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5"/>
            <a:ext cx="10533434" cy="821649"/>
          </a:xfrm>
        </p:spPr>
        <p:style>
          <a:lnRef idx="1">
            <a:schemeClr val="dk1"/>
          </a:lnRef>
          <a:fillRef idx="2">
            <a:schemeClr val="dk1"/>
          </a:fillRef>
          <a:effectRef idx="1">
            <a:schemeClr val="dk1"/>
          </a:effectRef>
          <a:fontRef idx="minor">
            <a:schemeClr val="dk1"/>
          </a:fontRef>
        </p:style>
        <p:txBody>
          <a:bodyPr>
            <a:normAutofit fontScale="90000"/>
          </a:bodyPr>
          <a:lstStyle/>
          <a:p>
            <a:r>
              <a:rPr lang="tr-TR" sz="7200" dirty="0"/>
              <a:t>                  </a:t>
            </a:r>
            <a:r>
              <a:rPr lang="tr-TR" sz="6700" b="1" dirty="0"/>
              <a:t>R-CNN</a:t>
            </a:r>
          </a:p>
        </p:txBody>
      </p:sp>
      <p:sp>
        <p:nvSpPr>
          <p:cNvPr id="3" name="İçerik Yer Tutucusu 2"/>
          <p:cNvSpPr>
            <a:spLocks noGrp="1"/>
          </p:cNvSpPr>
          <p:nvPr>
            <p:ph sz="half" idx="1"/>
          </p:nvPr>
        </p:nvSpPr>
        <p:spPr/>
        <p:txBody>
          <a:bodyPr/>
          <a:lstStyle/>
          <a:p>
            <a:pPr marL="0" indent="0">
              <a:buNone/>
            </a:pPr>
            <a:r>
              <a:rPr lang="tr-TR" dirty="0">
                <a:solidFill>
                  <a:schemeClr val="bg1">
                    <a:lumMod val="50000"/>
                    <a:lumOff val="50000"/>
                  </a:schemeClr>
                </a:solidFill>
              </a:rPr>
              <a:t>   </a:t>
            </a:r>
            <a:r>
              <a:rPr lang="tr-TR" b="1" dirty="0">
                <a:solidFill>
                  <a:schemeClr val="bg2">
                    <a:lumMod val="40000"/>
                    <a:lumOff val="60000"/>
                  </a:schemeClr>
                </a:solidFill>
              </a:rPr>
              <a:t>R-CNN NEDİR ?</a:t>
            </a:r>
          </a:p>
          <a:p>
            <a:r>
              <a:rPr lang="tr-TR" sz="2000" dirty="0"/>
              <a:t>CNN'de karşılaşılan sorunların üstesinden gelmek için R-CNN benimsenmiştir.  CNN'de çok sayıda bölgenin sınıflandırılmasıyla uğraşmak zorundayız, ancak şimdi R-CNN'de sadece 2000 bölge ile çalışmamız gerekiyor.</a:t>
            </a:r>
          </a:p>
          <a:p>
            <a:r>
              <a:rPr lang="tr-TR" sz="2000" dirty="0"/>
              <a:t>Bu 2000 bölge önerileri, </a:t>
            </a:r>
            <a:r>
              <a:rPr lang="tr-TR" sz="2000" b="1" dirty="0"/>
              <a:t>seçici arama algoritması</a:t>
            </a:r>
            <a:r>
              <a:rPr lang="tr-TR" sz="2000" dirty="0"/>
              <a:t> kullanılarak oluşturulur</a:t>
            </a:r>
            <a:r>
              <a:rPr lang="tr-TR" sz="2400" dirty="0"/>
              <a:t> </a:t>
            </a:r>
          </a:p>
          <a:p>
            <a:r>
              <a:rPr lang="tr-TR" sz="3200" dirty="0"/>
              <a:t>NOT-</a:t>
            </a:r>
            <a:r>
              <a:rPr lang="tr-TR" sz="2000" dirty="0"/>
              <a:t> Seçmeli aramada renk, doku, boyut ve şekil uyumluluğu ile ilgili 4 benzerlik ölçüsü kullanılır.</a:t>
            </a:r>
          </a:p>
        </p:txBody>
      </p:sp>
      <p:pic>
        <p:nvPicPr>
          <p:cNvPr id="6" name="İçerik Yer Tutucusu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13867" y="1825625"/>
            <a:ext cx="5181600" cy="1519416"/>
          </a:xfr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867" y="3760630"/>
            <a:ext cx="5181600" cy="1790164"/>
          </a:xfrm>
          <a:prstGeom prst="rect">
            <a:avLst/>
          </a:prstGeom>
        </p:spPr>
      </p:pic>
      <p:sp>
        <p:nvSpPr>
          <p:cNvPr id="8" name="Yıldız: 5 Nokta 7">
            <a:extLst>
              <a:ext uri="{FF2B5EF4-FFF2-40B4-BE49-F238E27FC236}">
                <a16:creationId xmlns:a16="http://schemas.microsoft.com/office/drawing/2014/main" id="{B5482EC6-D06C-4B0F-87F0-98642FF64F83}"/>
              </a:ext>
            </a:extLst>
          </p:cNvPr>
          <p:cNvSpPr/>
          <p:nvPr/>
        </p:nvSpPr>
        <p:spPr>
          <a:xfrm>
            <a:off x="582428" y="1766298"/>
            <a:ext cx="531163" cy="546023"/>
          </a:xfrm>
          <a:prstGeom prst="star5">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090406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24824" y="553635"/>
            <a:ext cx="10542351" cy="720688"/>
          </a:xfrm>
        </p:spPr>
        <p:style>
          <a:lnRef idx="1">
            <a:schemeClr val="dk1"/>
          </a:lnRef>
          <a:fillRef idx="2">
            <a:schemeClr val="dk1"/>
          </a:fillRef>
          <a:effectRef idx="1">
            <a:schemeClr val="dk1"/>
          </a:effectRef>
          <a:fontRef idx="minor">
            <a:schemeClr val="dk1"/>
          </a:fontRef>
        </p:style>
        <p:txBody>
          <a:bodyPr>
            <a:normAutofit fontScale="90000"/>
          </a:bodyPr>
          <a:lstStyle/>
          <a:p>
            <a:r>
              <a:rPr lang="tr-TR" sz="5400" dirty="0"/>
              <a:t>              </a:t>
            </a:r>
            <a:r>
              <a:rPr lang="tr-TR" sz="5400" b="1" dirty="0"/>
              <a:t>R-CNN NASIL ÇALIŞIR ?</a:t>
            </a:r>
          </a:p>
        </p:txBody>
      </p:sp>
      <p:sp>
        <p:nvSpPr>
          <p:cNvPr id="3" name="İçerik Yer Tutucusu 2"/>
          <p:cNvSpPr>
            <a:spLocks noGrp="1"/>
          </p:cNvSpPr>
          <p:nvPr>
            <p:ph sz="half" idx="1"/>
          </p:nvPr>
        </p:nvSpPr>
        <p:spPr>
          <a:xfrm>
            <a:off x="671848" y="1673525"/>
            <a:ext cx="5181600" cy="4351338"/>
          </a:xfrm>
        </p:spPr>
        <p:txBody>
          <a:bodyPr>
            <a:normAutofit/>
          </a:bodyPr>
          <a:lstStyle/>
          <a:p>
            <a:pPr fontAlgn="base"/>
            <a:r>
              <a:rPr lang="tr-TR" sz="2000" dirty="0"/>
              <a:t> R-CNN’de resim öncelikle yaklaşık 2000  tane bölge önerilerine bölünür(</a:t>
            </a:r>
            <a:r>
              <a:rPr lang="tr-TR" sz="2000" dirty="0" err="1"/>
              <a:t>region</a:t>
            </a:r>
            <a:r>
              <a:rPr lang="tr-TR" sz="2000" dirty="0"/>
              <a:t> </a:t>
            </a:r>
            <a:r>
              <a:rPr lang="tr-TR" sz="2000" dirty="0" err="1"/>
              <a:t>propotals</a:t>
            </a:r>
            <a:r>
              <a:rPr lang="tr-TR" sz="2000" dirty="0"/>
              <a:t>) ve daha sonra her bölge için sırasıyla CNN(</a:t>
            </a:r>
            <a:r>
              <a:rPr lang="tr-TR" sz="2000" dirty="0" err="1"/>
              <a:t>ConvNet</a:t>
            </a:r>
            <a:r>
              <a:rPr lang="tr-TR" sz="2000" dirty="0"/>
              <a:t>) uygulanır çıkan </a:t>
            </a:r>
            <a:r>
              <a:rPr lang="tr-TR" sz="2000" dirty="0" err="1"/>
              <a:t>features</a:t>
            </a:r>
            <a:r>
              <a:rPr lang="tr-TR" sz="2000" dirty="0"/>
              <a:t>  </a:t>
            </a:r>
            <a:r>
              <a:rPr lang="tr-TR" sz="2000" dirty="0" err="1"/>
              <a:t>map</a:t>
            </a:r>
            <a:r>
              <a:rPr lang="tr-TR" sz="2000" dirty="0"/>
              <a:t>   </a:t>
            </a:r>
            <a:r>
              <a:rPr lang="tr-TR" sz="2000" dirty="0" err="1"/>
              <a:t>ler</a:t>
            </a:r>
            <a:r>
              <a:rPr lang="tr-TR" sz="2000" dirty="0"/>
              <a:t> için sınıflandırma algoritmalarından SVM kullanılır.</a:t>
            </a:r>
          </a:p>
          <a:p>
            <a:r>
              <a:rPr lang="tr-TR" sz="2000" dirty="0"/>
              <a:t>Bu yönteminin en büyük problemi zamandır. Resimdeki her bölge ayrı ayrı CNN uygulaması yapıldığı için eğitim süresi yaklaşık 84 saat ve tahmin süresi yaklaşık 47 </a:t>
            </a:r>
            <a:r>
              <a:rPr lang="tr-TR" sz="2000" dirty="0" err="1"/>
              <a:t>sn</a:t>
            </a:r>
            <a:r>
              <a:rPr lang="tr-TR" sz="2000" dirty="0"/>
              <a:t> sürmektedir.</a:t>
            </a:r>
          </a:p>
          <a:p>
            <a:r>
              <a:rPr lang="tr-TR" sz="2000" dirty="0"/>
              <a:t>R-CNN bölgede bir nesne arar ve nesneyi bulduğunda bu nesnenin sınıfını döndürür.</a:t>
            </a:r>
          </a:p>
        </p:txBody>
      </p:sp>
      <p:pic>
        <p:nvPicPr>
          <p:cNvPr id="7" name="İçerik Yer Tutucusu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53448" y="1673525"/>
            <a:ext cx="6118158" cy="4351338"/>
          </a:xfrm>
        </p:spPr>
      </p:pic>
    </p:spTree>
    <p:extLst>
      <p:ext uri="{BB962C8B-B14F-4D97-AF65-F5344CB8AC3E}">
        <p14:creationId xmlns:p14="http://schemas.microsoft.com/office/powerpoint/2010/main" val="2309604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53310" y="511041"/>
            <a:ext cx="6410527" cy="880863"/>
          </a:xfrm>
        </p:spPr>
        <p:style>
          <a:lnRef idx="1">
            <a:schemeClr val="dk1"/>
          </a:lnRef>
          <a:fillRef idx="2">
            <a:schemeClr val="dk1"/>
          </a:fillRef>
          <a:effectRef idx="1">
            <a:schemeClr val="dk1"/>
          </a:effectRef>
          <a:fontRef idx="minor">
            <a:schemeClr val="dk1"/>
          </a:fontRef>
        </p:style>
        <p:txBody>
          <a:bodyPr/>
          <a:lstStyle/>
          <a:p>
            <a:r>
              <a:rPr lang="tr-TR" dirty="0"/>
              <a:t> </a:t>
            </a:r>
            <a:r>
              <a:rPr lang="tr-TR" b="1" dirty="0"/>
              <a:t>SVM NEDİR ?</a:t>
            </a:r>
          </a:p>
        </p:txBody>
      </p:sp>
      <p:sp>
        <p:nvSpPr>
          <p:cNvPr id="3" name="İçerik Yer Tutucusu 2"/>
          <p:cNvSpPr>
            <a:spLocks noGrp="1"/>
          </p:cNvSpPr>
          <p:nvPr>
            <p:ph sz="half" idx="1"/>
          </p:nvPr>
        </p:nvSpPr>
        <p:spPr/>
        <p:txBody>
          <a:bodyPr>
            <a:normAutofit/>
          </a:bodyPr>
          <a:lstStyle/>
          <a:p>
            <a:r>
              <a:rPr lang="tr-TR" sz="2400" dirty="0"/>
              <a:t> SVM olarak kısaltılan Destek Vektör Makinesi, hem regresyon hem de sınıflandırma görevleri için kullanılabilir. </a:t>
            </a:r>
          </a:p>
          <a:p>
            <a:r>
              <a:rPr lang="tr-TR" sz="2400" dirty="0"/>
              <a:t>Destek vektör makinesi (SVM) algoritmasının amacı, N-boyutlu bir alanda (N - özellik sayısı) veri noktalarını ayrı ayrı sınıflandıran bir </a:t>
            </a:r>
            <a:r>
              <a:rPr lang="tr-TR" sz="2400" dirty="0" err="1"/>
              <a:t>hiper</a:t>
            </a:r>
            <a:r>
              <a:rPr lang="tr-TR" sz="2400" dirty="0"/>
              <a:t> düzlem bulmaktır.</a:t>
            </a:r>
          </a:p>
          <a:p>
            <a:r>
              <a:rPr lang="tr-TR" sz="2400" dirty="0"/>
              <a:t>İşlenmesi çok uzun sürdüğünden dolayı  daha küçük veri kümesi için kullanılır.</a:t>
            </a:r>
          </a:p>
          <a:p>
            <a:pPr marL="0" indent="0">
              <a:buNone/>
            </a:pPr>
            <a:endParaRPr lang="tr-TR" sz="2400" dirty="0"/>
          </a:p>
        </p:txBody>
      </p:sp>
      <p:pic>
        <p:nvPicPr>
          <p:cNvPr id="8" name="İçerik Yer Tutucusu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86600" y="365126"/>
            <a:ext cx="4267199" cy="3053324"/>
          </a:xfr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1" y="3756074"/>
            <a:ext cx="4267198" cy="2921664"/>
          </a:xfrm>
          <a:prstGeom prst="rect">
            <a:avLst/>
          </a:prstGeom>
        </p:spPr>
      </p:pic>
    </p:spTree>
    <p:extLst>
      <p:ext uri="{BB962C8B-B14F-4D97-AF65-F5344CB8AC3E}">
        <p14:creationId xmlns:p14="http://schemas.microsoft.com/office/powerpoint/2010/main" val="3458804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48220" y="540222"/>
            <a:ext cx="10506681" cy="773011"/>
          </a:xfrm>
        </p:spPr>
        <p:style>
          <a:lnRef idx="1">
            <a:schemeClr val="dk1"/>
          </a:lnRef>
          <a:fillRef idx="2">
            <a:schemeClr val="dk1"/>
          </a:fillRef>
          <a:effectRef idx="1">
            <a:schemeClr val="dk1"/>
          </a:effectRef>
          <a:fontRef idx="minor">
            <a:schemeClr val="dk1"/>
          </a:fontRef>
        </p:style>
        <p:txBody>
          <a:bodyPr>
            <a:normAutofit fontScale="90000"/>
          </a:bodyPr>
          <a:lstStyle/>
          <a:p>
            <a:r>
              <a:rPr lang="tr-TR" sz="5400" dirty="0"/>
              <a:t>      </a:t>
            </a:r>
            <a:r>
              <a:rPr lang="tr-TR" sz="5400" b="1" dirty="0"/>
              <a:t>SVM’NİN ARTILARI VE EKSİLERİ </a:t>
            </a:r>
          </a:p>
        </p:txBody>
      </p:sp>
      <p:sp>
        <p:nvSpPr>
          <p:cNvPr id="3" name="İçerik Yer Tutucusu 2"/>
          <p:cNvSpPr>
            <a:spLocks noGrp="1"/>
          </p:cNvSpPr>
          <p:nvPr>
            <p:ph sz="half" idx="1"/>
          </p:nvPr>
        </p:nvSpPr>
        <p:spPr>
          <a:xfrm>
            <a:off x="838201" y="1966439"/>
            <a:ext cx="5181600" cy="4351338"/>
          </a:xfrm>
        </p:spPr>
        <p:txBody>
          <a:bodyPr/>
          <a:lstStyle/>
          <a:p>
            <a:r>
              <a:rPr lang="tr-TR" sz="3600" dirty="0"/>
              <a:t>    </a:t>
            </a:r>
            <a:r>
              <a:rPr lang="tr-TR" sz="3600" dirty="0">
                <a:solidFill>
                  <a:schemeClr val="bg1">
                    <a:lumMod val="50000"/>
                    <a:lumOff val="50000"/>
                  </a:schemeClr>
                </a:solidFill>
              </a:rPr>
              <a:t>ARTILARI </a:t>
            </a:r>
          </a:p>
          <a:p>
            <a:r>
              <a:rPr lang="tr-TR" dirty="0"/>
              <a:t>Yüksek boyutta gerçekten etkilidir.</a:t>
            </a:r>
          </a:p>
          <a:p>
            <a:r>
              <a:rPr lang="tr-TR" dirty="0"/>
              <a:t>Sınıflar ayrılabilir olduğunda en iyi algoritmadır.</a:t>
            </a:r>
          </a:p>
          <a:p>
            <a:r>
              <a:rPr lang="tr-TR" dirty="0" err="1"/>
              <a:t>Hiper</a:t>
            </a:r>
            <a:r>
              <a:rPr lang="tr-TR" dirty="0"/>
              <a:t> düzlem sadece destek vektörlerinden etkilenir, bu nedenle aykırı değerler daha az etkiye sahiptir.</a:t>
            </a:r>
          </a:p>
        </p:txBody>
      </p:sp>
      <p:sp>
        <p:nvSpPr>
          <p:cNvPr id="4" name="İçerik Yer Tutucusu 3"/>
          <p:cNvSpPr>
            <a:spLocks noGrp="1"/>
          </p:cNvSpPr>
          <p:nvPr>
            <p:ph sz="half" idx="2"/>
          </p:nvPr>
        </p:nvSpPr>
        <p:spPr>
          <a:xfrm>
            <a:off x="6172201" y="2038047"/>
            <a:ext cx="5181600" cy="4351338"/>
          </a:xfrm>
        </p:spPr>
        <p:txBody>
          <a:bodyPr/>
          <a:lstStyle/>
          <a:p>
            <a:r>
              <a:rPr lang="tr-TR" dirty="0"/>
              <a:t>       </a:t>
            </a:r>
            <a:r>
              <a:rPr lang="tr-TR" sz="3600" b="1" dirty="0">
                <a:solidFill>
                  <a:schemeClr val="bg1">
                    <a:lumMod val="50000"/>
                    <a:lumOff val="50000"/>
                  </a:schemeClr>
                </a:solidFill>
              </a:rPr>
              <a:t>EKSİLERİ</a:t>
            </a:r>
          </a:p>
          <a:p>
            <a:r>
              <a:rPr lang="tr-TR" dirty="0"/>
              <a:t>Daha büyük veri kümesini  işlemek için büyük miktarda zaman gerekir.</a:t>
            </a:r>
          </a:p>
          <a:p>
            <a:r>
              <a:rPr lang="tr-TR" dirty="0"/>
              <a:t>Çakışan sınıflar durumunda iyi performans göstermez.</a:t>
            </a:r>
          </a:p>
        </p:txBody>
      </p:sp>
      <p:sp>
        <p:nvSpPr>
          <p:cNvPr id="5" name="Artı 4"/>
          <p:cNvSpPr/>
          <p:nvPr/>
        </p:nvSpPr>
        <p:spPr>
          <a:xfrm>
            <a:off x="748221" y="2017005"/>
            <a:ext cx="510702" cy="470104"/>
          </a:xfrm>
          <a:prstGeom prst="mathPlus">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Eksi 5"/>
          <p:cNvSpPr/>
          <p:nvPr/>
        </p:nvSpPr>
        <p:spPr>
          <a:xfrm>
            <a:off x="6172201" y="1874264"/>
            <a:ext cx="625813" cy="914400"/>
          </a:xfrm>
          <a:prstGeom prst="mathMinus">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93485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29283" y="520768"/>
            <a:ext cx="10533434" cy="831377"/>
          </a:xfrm>
        </p:spPr>
        <p:style>
          <a:lnRef idx="1">
            <a:schemeClr val="dk1"/>
          </a:lnRef>
          <a:fillRef idx="2">
            <a:schemeClr val="dk1"/>
          </a:fillRef>
          <a:effectRef idx="1">
            <a:schemeClr val="dk1"/>
          </a:effectRef>
          <a:fontRef idx="minor">
            <a:schemeClr val="dk1"/>
          </a:fontRef>
        </p:style>
        <p:txBody>
          <a:bodyPr>
            <a:normAutofit fontScale="90000"/>
          </a:bodyPr>
          <a:lstStyle/>
          <a:p>
            <a:r>
              <a:rPr lang="tr-TR" sz="6000" dirty="0"/>
              <a:t>                    </a:t>
            </a:r>
            <a:r>
              <a:rPr lang="tr-TR" sz="6000" b="1" dirty="0"/>
              <a:t>R-CNN ÖZET </a:t>
            </a:r>
          </a:p>
        </p:txBody>
      </p:sp>
      <p:sp>
        <p:nvSpPr>
          <p:cNvPr id="3" name="İçerik Yer Tutucusu 2"/>
          <p:cNvSpPr>
            <a:spLocks noGrp="1"/>
          </p:cNvSpPr>
          <p:nvPr>
            <p:ph sz="half" idx="1"/>
          </p:nvPr>
        </p:nvSpPr>
        <p:spPr>
          <a:xfrm>
            <a:off x="550387" y="1806170"/>
            <a:ext cx="5181600" cy="4351338"/>
          </a:xfrm>
        </p:spPr>
        <p:txBody>
          <a:bodyPr>
            <a:normAutofit lnSpcReduction="10000"/>
          </a:bodyPr>
          <a:lstStyle/>
          <a:p>
            <a:pPr marL="0" indent="0">
              <a:buNone/>
            </a:pPr>
            <a:r>
              <a:rPr lang="tr-TR" sz="2600" b="1" dirty="0"/>
              <a:t>1- Seçici arama algoritması</a:t>
            </a:r>
            <a:r>
              <a:rPr lang="tr-TR" sz="2600" dirty="0"/>
              <a:t> kullanılarak 2000 bölge önerileri oluşturulur.</a:t>
            </a:r>
          </a:p>
          <a:p>
            <a:pPr marL="0" indent="0">
              <a:buNone/>
            </a:pPr>
            <a:endParaRPr lang="tr-TR" sz="2600" dirty="0"/>
          </a:p>
          <a:p>
            <a:pPr marL="0" indent="0">
              <a:buNone/>
            </a:pPr>
            <a:r>
              <a:rPr lang="tr-TR" sz="2600" dirty="0"/>
              <a:t>2- Her bölge için sırasıyla CNN(</a:t>
            </a:r>
            <a:r>
              <a:rPr lang="tr-TR" sz="2600" dirty="0" err="1"/>
              <a:t>ConvNet</a:t>
            </a:r>
            <a:r>
              <a:rPr lang="tr-TR" sz="2600" dirty="0"/>
              <a:t>) uygulanır özellik vektörleri oluşturulur. </a:t>
            </a:r>
          </a:p>
          <a:p>
            <a:pPr marL="0" indent="0">
              <a:buNone/>
            </a:pPr>
            <a:endParaRPr lang="tr-TR" sz="2600" dirty="0"/>
          </a:p>
          <a:p>
            <a:pPr marL="0" indent="0">
              <a:buNone/>
            </a:pPr>
            <a:r>
              <a:rPr lang="tr-TR" sz="2600" dirty="0"/>
              <a:t>3- Sınıflandırma algoritmalarından SVM kullanılır sınıflandırma ve puanlama işlemi gerçekleştirilir.</a:t>
            </a:r>
          </a:p>
          <a:p>
            <a:endParaRPr lang="tr-TR" sz="3200" dirty="0"/>
          </a:p>
          <a:p>
            <a:endParaRPr lang="tr-TR" sz="3200" dirty="0"/>
          </a:p>
          <a:p>
            <a:endParaRPr lang="tr-TR" sz="3200" dirty="0"/>
          </a:p>
          <a:p>
            <a:endParaRPr lang="tr-TR" sz="3200" dirty="0"/>
          </a:p>
          <a:p>
            <a:endParaRPr lang="tr-TR" dirty="0"/>
          </a:p>
        </p:txBody>
      </p:sp>
      <p:pic>
        <p:nvPicPr>
          <p:cNvPr id="7" name="İçerik Yer Tutucusu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731987" y="2332959"/>
            <a:ext cx="6189784" cy="2767439"/>
          </a:xfrm>
        </p:spPr>
      </p:pic>
    </p:spTree>
    <p:extLst>
      <p:ext uri="{BB962C8B-B14F-4D97-AF65-F5344CB8AC3E}">
        <p14:creationId xmlns:p14="http://schemas.microsoft.com/office/powerpoint/2010/main" val="387066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608602"/>
            <a:ext cx="10515599" cy="889457"/>
          </a:xfrm>
        </p:spPr>
        <p:style>
          <a:lnRef idx="1">
            <a:schemeClr val="dk1"/>
          </a:lnRef>
          <a:fillRef idx="2">
            <a:schemeClr val="dk1"/>
          </a:fillRef>
          <a:effectRef idx="1">
            <a:schemeClr val="dk1"/>
          </a:effectRef>
          <a:fontRef idx="minor">
            <a:schemeClr val="dk1"/>
          </a:fontRef>
        </p:style>
        <p:txBody>
          <a:bodyPr>
            <a:normAutofit/>
          </a:bodyPr>
          <a:lstStyle/>
          <a:p>
            <a:r>
              <a:rPr lang="tr-TR" b="1" dirty="0"/>
              <a:t>                        </a:t>
            </a:r>
            <a:r>
              <a:rPr lang="tr-TR" sz="5600" b="1" dirty="0"/>
              <a:t>İÇİNDEKİLER</a:t>
            </a:r>
          </a:p>
        </p:txBody>
      </p:sp>
      <p:sp>
        <p:nvSpPr>
          <p:cNvPr id="3" name="İçerik Yer Tutucusu 2"/>
          <p:cNvSpPr>
            <a:spLocks noGrp="1"/>
          </p:cNvSpPr>
          <p:nvPr>
            <p:ph idx="1"/>
          </p:nvPr>
        </p:nvSpPr>
        <p:spPr>
          <a:xfrm>
            <a:off x="838200" y="1898059"/>
            <a:ext cx="10515600" cy="4351338"/>
          </a:xfrm>
        </p:spPr>
        <p:txBody>
          <a:bodyPr/>
          <a:lstStyle/>
          <a:p>
            <a:r>
              <a:rPr lang="tr-TR" dirty="0"/>
              <a:t>CNN NEDİR ? </a:t>
            </a:r>
          </a:p>
          <a:p>
            <a:r>
              <a:rPr lang="tr-TR" dirty="0"/>
              <a:t>CNN NASIL ÇALIŞIR ?</a:t>
            </a:r>
          </a:p>
          <a:p>
            <a:r>
              <a:rPr lang="tr-TR" dirty="0"/>
              <a:t>CNN VERSİYONLARI</a:t>
            </a:r>
          </a:p>
          <a:p>
            <a:r>
              <a:rPr lang="tr-TR" dirty="0"/>
              <a:t>R-CNN  </a:t>
            </a:r>
          </a:p>
          <a:p>
            <a:r>
              <a:rPr lang="tr-TR" dirty="0"/>
              <a:t>FAST R-CNN</a:t>
            </a:r>
          </a:p>
          <a:p>
            <a:r>
              <a:rPr lang="tr-TR" dirty="0"/>
              <a:t>FASTER R-CNN</a:t>
            </a:r>
          </a:p>
          <a:p>
            <a:r>
              <a:rPr lang="tr-TR" dirty="0"/>
              <a:t>R-CNN NERELERDE KULLANILIR ?</a:t>
            </a:r>
          </a:p>
          <a:p>
            <a:endParaRPr lang="tr-TR" dirty="0"/>
          </a:p>
          <a:p>
            <a:pPr marL="0" indent="0">
              <a:buNone/>
            </a:pPr>
            <a:endParaRPr lang="tr-TR" dirty="0"/>
          </a:p>
        </p:txBody>
      </p:sp>
    </p:spTree>
    <p:extLst>
      <p:ext uri="{BB962C8B-B14F-4D97-AF65-F5344CB8AC3E}">
        <p14:creationId xmlns:p14="http://schemas.microsoft.com/office/powerpoint/2010/main" val="3212143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64589" y="528680"/>
            <a:ext cx="10085523" cy="574588"/>
          </a:xfrm>
        </p:spPr>
        <p:style>
          <a:lnRef idx="1">
            <a:schemeClr val="dk1"/>
          </a:lnRef>
          <a:fillRef idx="2">
            <a:schemeClr val="dk1"/>
          </a:fillRef>
          <a:effectRef idx="1">
            <a:schemeClr val="dk1"/>
          </a:effectRef>
          <a:fontRef idx="minor">
            <a:schemeClr val="dk1"/>
          </a:fontRef>
        </p:style>
        <p:txBody>
          <a:bodyPr>
            <a:normAutofit fontScale="90000"/>
          </a:bodyPr>
          <a:lstStyle/>
          <a:p>
            <a:r>
              <a:rPr lang="tr-TR" dirty="0"/>
              <a:t>          </a:t>
            </a:r>
            <a:r>
              <a:rPr lang="tr-TR" b="1" dirty="0"/>
              <a:t>CNN  VE  R-CNN  KARŞILAŞTIRILMASI </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590" y="1566949"/>
            <a:ext cx="4351338" cy="4351338"/>
          </a:xfrm>
        </p:spPr>
      </p:pic>
      <p:pic>
        <p:nvPicPr>
          <p:cNvPr id="5" name="Resim 4"/>
          <p:cNvPicPr>
            <a:picLocks noChangeAspect="1"/>
          </p:cNvPicPr>
          <p:nvPr/>
        </p:nvPicPr>
        <p:blipFill rotWithShape="1">
          <a:blip r:embed="rId3">
            <a:extLst>
              <a:ext uri="{28A0092B-C50C-407E-A947-70E740481C1C}">
                <a14:useLocalDpi xmlns:a14="http://schemas.microsoft.com/office/drawing/2010/main" val="0"/>
              </a:ext>
            </a:extLst>
          </a:blip>
          <a:srcRect t="6035"/>
          <a:stretch/>
        </p:blipFill>
        <p:spPr>
          <a:xfrm>
            <a:off x="6387612" y="1566949"/>
            <a:ext cx="4762500" cy="4475077"/>
          </a:xfrm>
          <a:prstGeom prst="rect">
            <a:avLst/>
          </a:prstGeom>
        </p:spPr>
      </p:pic>
    </p:spTree>
    <p:extLst>
      <p:ext uri="{BB962C8B-B14F-4D97-AF65-F5344CB8AC3E}">
        <p14:creationId xmlns:p14="http://schemas.microsoft.com/office/powerpoint/2010/main" val="252886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545408"/>
            <a:ext cx="10611255" cy="721436"/>
          </a:xfrm>
        </p:spPr>
        <p:style>
          <a:lnRef idx="1">
            <a:schemeClr val="dk1"/>
          </a:lnRef>
          <a:fillRef idx="2">
            <a:schemeClr val="dk1"/>
          </a:fillRef>
          <a:effectRef idx="1">
            <a:schemeClr val="dk1"/>
          </a:effectRef>
          <a:fontRef idx="minor">
            <a:schemeClr val="dk1"/>
          </a:fontRef>
        </p:style>
        <p:txBody>
          <a:bodyPr>
            <a:normAutofit fontScale="90000"/>
          </a:bodyPr>
          <a:lstStyle/>
          <a:p>
            <a:r>
              <a:rPr lang="tr-TR" dirty="0"/>
              <a:t>                 </a:t>
            </a:r>
            <a:r>
              <a:rPr lang="tr-TR" sz="5400" b="1" dirty="0"/>
              <a:t>R-CNN DEZAVANTAJLARI </a:t>
            </a:r>
          </a:p>
        </p:txBody>
      </p:sp>
      <p:sp>
        <p:nvSpPr>
          <p:cNvPr id="3" name="İçerik Yer Tutucusu 2"/>
          <p:cNvSpPr>
            <a:spLocks noGrp="1"/>
          </p:cNvSpPr>
          <p:nvPr>
            <p:ph sz="half" idx="1"/>
          </p:nvPr>
        </p:nvSpPr>
        <p:spPr/>
        <p:txBody>
          <a:bodyPr>
            <a:normAutofit fontScale="92500" lnSpcReduction="10000"/>
          </a:bodyPr>
          <a:lstStyle/>
          <a:p>
            <a:pPr marL="0" indent="0">
              <a:buNone/>
            </a:pPr>
            <a:r>
              <a:rPr lang="tr-TR" sz="2400" dirty="0"/>
              <a:t> </a:t>
            </a:r>
            <a:endParaRPr lang="tr-TR" dirty="0"/>
          </a:p>
        </p:txBody>
      </p:sp>
      <p:sp>
        <p:nvSpPr>
          <p:cNvPr id="4" name="İçerik Yer Tutucusu 3"/>
          <p:cNvSpPr>
            <a:spLocks noGrp="1"/>
          </p:cNvSpPr>
          <p:nvPr>
            <p:ph sz="half" idx="2"/>
          </p:nvPr>
        </p:nvSpPr>
        <p:spPr>
          <a:xfrm>
            <a:off x="3136074" y="1600536"/>
            <a:ext cx="5181600" cy="4351338"/>
          </a:xfrm>
        </p:spPr>
        <p:txBody>
          <a:bodyPr>
            <a:normAutofit fontScale="92500" lnSpcReduction="10000"/>
          </a:bodyPr>
          <a:lstStyle/>
          <a:p>
            <a:pPr fontAlgn="base"/>
            <a:r>
              <a:rPr lang="tr-TR" sz="2600" dirty="0"/>
              <a:t>Bölge sayısı görüntü başına 2000'e düşürülmüş olsa da bu bölgeleri sınıflandırmak çok büyük zaman almaktadır.</a:t>
            </a:r>
          </a:p>
          <a:p>
            <a:pPr fontAlgn="base"/>
            <a:r>
              <a:rPr lang="tr-TR" sz="2600" b="1" dirty="0"/>
              <a:t>Yeni bir test görüntüsü tahmin etmek yaklaşık 47 saniye</a:t>
            </a:r>
            <a:r>
              <a:rPr lang="tr-TR" sz="2600" dirty="0"/>
              <a:t> sürdüğü için gerçek zamanlı uygulamalar için uygulanamaz </a:t>
            </a:r>
            <a:r>
              <a:rPr lang="tr-TR" sz="2600" b="1" dirty="0"/>
              <a:t>.</a:t>
            </a:r>
            <a:endParaRPr lang="tr-TR" sz="2600" dirty="0"/>
          </a:p>
          <a:p>
            <a:pPr fontAlgn="base"/>
            <a:r>
              <a:rPr lang="tr-TR" sz="2600" dirty="0"/>
              <a:t>Seçici arama algoritması sabit bir algoritmadır, dolayısıyla bu aşamada hiçbir öğrenme gerçekleşmez, bu da kötü aday bölge önerileri üretilmesine yol açar.</a:t>
            </a:r>
          </a:p>
          <a:p>
            <a:endParaRPr lang="tr-TR" dirty="0"/>
          </a:p>
        </p:txBody>
      </p:sp>
    </p:spTree>
    <p:extLst>
      <p:ext uri="{BB962C8B-B14F-4D97-AF65-F5344CB8AC3E}">
        <p14:creationId xmlns:p14="http://schemas.microsoft.com/office/powerpoint/2010/main" val="1251911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90600" y="598590"/>
            <a:ext cx="10755923" cy="685530"/>
          </a:xfrm>
        </p:spPr>
        <p:style>
          <a:lnRef idx="1">
            <a:schemeClr val="dk1"/>
          </a:lnRef>
          <a:fillRef idx="2">
            <a:schemeClr val="dk1"/>
          </a:fillRef>
          <a:effectRef idx="1">
            <a:schemeClr val="dk1"/>
          </a:effectRef>
          <a:fontRef idx="minor">
            <a:schemeClr val="dk1"/>
          </a:fontRef>
        </p:style>
        <p:txBody>
          <a:bodyPr>
            <a:normAutofit fontScale="90000"/>
          </a:bodyPr>
          <a:lstStyle/>
          <a:p>
            <a:r>
              <a:rPr lang="tr-TR" sz="6000" dirty="0"/>
              <a:t>                    </a:t>
            </a:r>
            <a:r>
              <a:rPr lang="tr-TR" sz="6000" b="1" dirty="0"/>
              <a:t>FAST R-CNN</a:t>
            </a:r>
          </a:p>
        </p:txBody>
      </p:sp>
      <p:sp>
        <p:nvSpPr>
          <p:cNvPr id="3" name="İçerik Yer Tutucusu 2"/>
          <p:cNvSpPr>
            <a:spLocks noGrp="1"/>
          </p:cNvSpPr>
          <p:nvPr>
            <p:ph sz="half" idx="1"/>
          </p:nvPr>
        </p:nvSpPr>
        <p:spPr>
          <a:xfrm>
            <a:off x="990600" y="1690688"/>
            <a:ext cx="5181600" cy="4351338"/>
          </a:xfrm>
        </p:spPr>
        <p:txBody>
          <a:bodyPr>
            <a:normAutofit fontScale="85000" lnSpcReduction="10000"/>
          </a:bodyPr>
          <a:lstStyle/>
          <a:p>
            <a:r>
              <a:rPr lang="tr-TR" sz="2400" dirty="0"/>
              <a:t>Bu yöntemin R-CNN den farkı önce resmi bölge önerilerine bölmesi değil ilk önce CNN uygulayıp daha sonra oluşan COVN5 özellik haritası üzerinde bölge önerilerine ayırmasıdır</a:t>
            </a:r>
          </a:p>
          <a:p>
            <a:r>
              <a:rPr lang="tr-TR" sz="2400" dirty="0"/>
              <a:t> Sınıflandırma kısmında metot olarak SVM değil yapay sinir ağı katmanları içinde gerçekleştirebileceği bir derin öğrenme sınıflandırması </a:t>
            </a:r>
            <a:r>
              <a:rPr lang="tr-TR" sz="2400" dirty="0" err="1"/>
              <a:t>softmax</a:t>
            </a:r>
            <a:r>
              <a:rPr lang="tr-TR" sz="2400" dirty="0"/>
              <a:t> </a:t>
            </a:r>
            <a:r>
              <a:rPr lang="tr-TR" sz="2400" dirty="0" err="1"/>
              <a:t>classifacition</a:t>
            </a:r>
            <a:r>
              <a:rPr lang="tr-TR" sz="2400" dirty="0"/>
              <a:t> kullanılır.</a:t>
            </a:r>
          </a:p>
          <a:p>
            <a:r>
              <a:rPr lang="tr-TR" sz="2400" dirty="0"/>
              <a:t>CNN’i bir kere kullandığı için zamanda büyük bir kazanç sağlanmaktadır. Eğitim süresi yaklaşık 8,75 saat tahmin süresi ise yaklaşık 2,3 </a:t>
            </a:r>
            <a:r>
              <a:rPr lang="tr-TR" sz="2400" dirty="0" err="1"/>
              <a:t>sn</a:t>
            </a:r>
            <a:r>
              <a:rPr lang="tr-TR" sz="2400" dirty="0"/>
              <a:t> </a:t>
            </a:r>
            <a:r>
              <a:rPr lang="tr-TR" sz="2400" dirty="0" err="1"/>
              <a:t>dir</a:t>
            </a:r>
            <a:r>
              <a:rPr lang="tr-TR" sz="2400" dirty="0"/>
              <a:t>.</a:t>
            </a:r>
          </a:p>
          <a:p>
            <a:r>
              <a:rPr lang="tr-TR" sz="2400" dirty="0" err="1"/>
              <a:t>Fast</a:t>
            </a:r>
            <a:r>
              <a:rPr lang="tr-TR" sz="2400" dirty="0"/>
              <a:t> R-CNN, R-CNN’e benzemekle birlikte hızlandırma için farklı teknikler kullanmaktadır.</a:t>
            </a:r>
          </a:p>
        </p:txBody>
      </p:sp>
      <p:sp>
        <p:nvSpPr>
          <p:cNvPr id="4" name="İçerik Yer Tutucusu 3"/>
          <p:cNvSpPr>
            <a:spLocks noGrp="1"/>
          </p:cNvSpPr>
          <p:nvPr>
            <p:ph sz="half" idx="2"/>
          </p:nvPr>
        </p:nvSpPr>
        <p:spPr>
          <a:xfrm>
            <a:off x="6172200" y="1690688"/>
            <a:ext cx="5181600" cy="4351338"/>
          </a:xfrm>
        </p:spPr>
        <p:txBody>
          <a:bodyPr>
            <a:normAutofit fontScale="85000" lnSpcReduction="10000"/>
          </a:bodyPr>
          <a:lstStyle/>
          <a:p>
            <a:pPr marL="0" indent="0">
              <a:buNone/>
            </a:pPr>
            <a:r>
              <a:rPr lang="tr-TR" dirty="0"/>
              <a:t>   </a:t>
            </a:r>
          </a:p>
        </p:txBody>
      </p:sp>
      <p:pic>
        <p:nvPicPr>
          <p:cNvPr id="5" name="Resim 4"/>
          <p:cNvPicPr>
            <a:picLocks noChangeAspect="1"/>
          </p:cNvPicPr>
          <p:nvPr/>
        </p:nvPicPr>
        <p:blipFill rotWithShape="1">
          <a:blip r:embed="rId2">
            <a:extLst>
              <a:ext uri="{28A0092B-C50C-407E-A947-70E740481C1C}">
                <a14:useLocalDpi xmlns:a14="http://schemas.microsoft.com/office/drawing/2010/main" val="0"/>
              </a:ext>
            </a:extLst>
          </a:blip>
          <a:srcRect b="49656"/>
          <a:stretch/>
        </p:blipFill>
        <p:spPr>
          <a:xfrm>
            <a:off x="6172201" y="2056448"/>
            <a:ext cx="5574322" cy="3345546"/>
          </a:xfrm>
          <a:prstGeom prst="rect">
            <a:avLst/>
          </a:prstGeom>
        </p:spPr>
      </p:pic>
    </p:spTree>
    <p:extLst>
      <p:ext uri="{BB962C8B-B14F-4D97-AF65-F5344CB8AC3E}">
        <p14:creationId xmlns:p14="http://schemas.microsoft.com/office/powerpoint/2010/main" val="1512024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02986" y="769301"/>
            <a:ext cx="10374725" cy="656279"/>
          </a:xfrm>
        </p:spPr>
        <p:style>
          <a:lnRef idx="1">
            <a:schemeClr val="dk1"/>
          </a:lnRef>
          <a:fillRef idx="2">
            <a:schemeClr val="dk1"/>
          </a:fillRef>
          <a:effectRef idx="1">
            <a:schemeClr val="dk1"/>
          </a:effectRef>
          <a:fontRef idx="minor">
            <a:schemeClr val="dk1"/>
          </a:fontRef>
        </p:style>
        <p:txBody>
          <a:bodyPr>
            <a:normAutofit fontScale="90000"/>
          </a:bodyPr>
          <a:lstStyle/>
          <a:p>
            <a:r>
              <a:rPr lang="tr-TR" sz="6000" b="1" dirty="0"/>
              <a:t>                   FASTER R-CNN</a:t>
            </a:r>
          </a:p>
        </p:txBody>
      </p:sp>
      <p:sp>
        <p:nvSpPr>
          <p:cNvPr id="3" name="İçerik Yer Tutucusu 2"/>
          <p:cNvSpPr>
            <a:spLocks noGrp="1"/>
          </p:cNvSpPr>
          <p:nvPr>
            <p:ph sz="half" idx="1"/>
          </p:nvPr>
        </p:nvSpPr>
        <p:spPr>
          <a:xfrm>
            <a:off x="1202986" y="1737361"/>
            <a:ext cx="5181600" cy="4351338"/>
          </a:xfrm>
        </p:spPr>
        <p:txBody>
          <a:bodyPr>
            <a:normAutofit lnSpcReduction="10000"/>
          </a:bodyPr>
          <a:lstStyle/>
          <a:p>
            <a:r>
              <a:rPr lang="tr-TR" sz="2400" dirty="0" err="1"/>
              <a:t>Faster</a:t>
            </a:r>
            <a:r>
              <a:rPr lang="tr-TR" sz="2400" dirty="0"/>
              <a:t> R-CNN,  R-CNN’de görülen yavaşlık problemini tam olarak çözmektedir. Seçici arama ile bölge önerisi almak yerine bu önerileri ağ içerisinde yaparak hız kazanabilmektedir. </a:t>
            </a:r>
          </a:p>
          <a:p>
            <a:r>
              <a:rPr lang="tr-TR" sz="2400" dirty="0" err="1"/>
              <a:t>Faster</a:t>
            </a:r>
            <a:r>
              <a:rPr lang="tr-TR" sz="2400" dirty="0"/>
              <a:t> R-CNN’de giriş görüntüsü konvansiyonel sinir ağlarından geçirip bir özellik haritası çıkartılmaktadır. Daha sonra bölge önerisi ağı oluşturulup ağ bölgeleri belirlendikten sonra </a:t>
            </a:r>
            <a:r>
              <a:rPr lang="tr-TR" sz="2400" dirty="0" err="1"/>
              <a:t>Fast</a:t>
            </a:r>
            <a:r>
              <a:rPr lang="tr-TR" sz="2400" dirty="0"/>
              <a:t> R-CNN ile aynı işlemler gerçekleştirilmektedir</a:t>
            </a:r>
          </a:p>
        </p:txBody>
      </p:sp>
      <p:sp>
        <p:nvSpPr>
          <p:cNvPr id="4" name="İçerik Yer Tutucusu 3"/>
          <p:cNvSpPr>
            <a:spLocks noGrp="1"/>
          </p:cNvSpPr>
          <p:nvPr>
            <p:ph sz="half" idx="2"/>
          </p:nvPr>
        </p:nvSpPr>
        <p:spPr/>
        <p:txBody>
          <a:bodyPr>
            <a:normAutofit lnSpcReduction="10000"/>
          </a:bodyPr>
          <a:lstStyle/>
          <a:p>
            <a:pPr marL="0" indent="0">
              <a:buNone/>
            </a:pPr>
            <a:r>
              <a:rPr lang="tr-TR" dirty="0"/>
              <a:t> </a:t>
            </a:r>
          </a:p>
        </p:txBody>
      </p:sp>
      <p:pic>
        <p:nvPicPr>
          <p:cNvPr id="5" name="Resim 4"/>
          <p:cNvPicPr>
            <a:picLocks noChangeAspect="1"/>
          </p:cNvPicPr>
          <p:nvPr/>
        </p:nvPicPr>
        <p:blipFill rotWithShape="1">
          <a:blip r:embed="rId2">
            <a:extLst>
              <a:ext uri="{28A0092B-C50C-407E-A947-70E740481C1C}">
                <a14:useLocalDpi xmlns:a14="http://schemas.microsoft.com/office/drawing/2010/main" val="0"/>
              </a:ext>
            </a:extLst>
          </a:blip>
          <a:srcRect b="52832"/>
          <a:stretch/>
        </p:blipFill>
        <p:spPr>
          <a:xfrm>
            <a:off x="6596971" y="2255358"/>
            <a:ext cx="4980740" cy="2865281"/>
          </a:xfrm>
          <a:prstGeom prst="rect">
            <a:avLst/>
          </a:prstGeom>
        </p:spPr>
      </p:pic>
    </p:spTree>
    <p:extLst>
      <p:ext uri="{BB962C8B-B14F-4D97-AF65-F5344CB8AC3E}">
        <p14:creationId xmlns:p14="http://schemas.microsoft.com/office/powerpoint/2010/main" val="3405716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 </a:t>
            </a:r>
          </a:p>
        </p:txBody>
      </p:sp>
      <p:graphicFrame>
        <p:nvGraphicFramePr>
          <p:cNvPr id="5" name="İçerik Yer Tutucusu 4"/>
          <p:cNvGraphicFramePr>
            <a:graphicFrameLocks noGrp="1"/>
          </p:cNvGraphicFramePr>
          <p:nvPr>
            <p:ph sz="half" idx="1"/>
            <p:extLst>
              <p:ext uri="{D42A27DB-BD31-4B8C-83A1-F6EECF244321}">
                <p14:modId xmlns:p14="http://schemas.microsoft.com/office/powerpoint/2010/main" val="3038999576"/>
              </p:ext>
            </p:extLst>
          </p:nvPr>
        </p:nvGraphicFramePr>
        <p:xfrm>
          <a:off x="683653" y="683866"/>
          <a:ext cx="10824693" cy="5757768"/>
        </p:xfrm>
        <a:graphic>
          <a:graphicData uri="http://schemas.openxmlformats.org/drawingml/2006/table">
            <a:tbl>
              <a:tblPr firstRow="1" bandRow="1">
                <a:tableStyleId>{5C22544A-7EE6-4342-B048-85BDC9FD1C3A}</a:tableStyleId>
              </a:tblPr>
              <a:tblGrid>
                <a:gridCol w="3218646">
                  <a:extLst>
                    <a:ext uri="{9D8B030D-6E8A-4147-A177-3AD203B41FA5}">
                      <a16:colId xmlns:a16="http://schemas.microsoft.com/office/drawing/2014/main" val="20000"/>
                    </a:ext>
                  </a:extLst>
                </a:gridCol>
                <a:gridCol w="7606047">
                  <a:extLst>
                    <a:ext uri="{9D8B030D-6E8A-4147-A177-3AD203B41FA5}">
                      <a16:colId xmlns:a16="http://schemas.microsoft.com/office/drawing/2014/main" val="20001"/>
                    </a:ext>
                  </a:extLst>
                </a:gridCol>
              </a:tblGrid>
              <a:tr h="820008">
                <a:tc>
                  <a:txBody>
                    <a:bodyPr/>
                    <a:lstStyle/>
                    <a:p>
                      <a:r>
                        <a:rPr lang="tr-TR" dirty="0"/>
                        <a:t>           </a:t>
                      </a:r>
                    </a:p>
                    <a:p>
                      <a:r>
                        <a:rPr lang="tr-TR" sz="2000" baseline="0" dirty="0"/>
                        <a:t>          </a:t>
                      </a:r>
                      <a:r>
                        <a:rPr lang="tr-TR" sz="2000" dirty="0"/>
                        <a:t> CNN   VERSİYONLARI </a:t>
                      </a:r>
                    </a:p>
                  </a:txBody>
                  <a:tcPr/>
                </a:tc>
                <a:tc>
                  <a:txBody>
                    <a:bodyPr/>
                    <a:lstStyle/>
                    <a:p>
                      <a:r>
                        <a:rPr lang="tr-TR" dirty="0"/>
                        <a:t>         </a:t>
                      </a:r>
                    </a:p>
                  </a:txBody>
                  <a:tcPr/>
                </a:tc>
                <a:extLst>
                  <a:ext uri="{0D108BD9-81ED-4DB2-BD59-A6C34878D82A}">
                    <a16:rowId xmlns:a16="http://schemas.microsoft.com/office/drawing/2014/main" val="10000"/>
                  </a:ext>
                </a:extLst>
              </a:tr>
              <a:tr h="1337800">
                <a:tc>
                  <a:txBody>
                    <a:bodyPr/>
                    <a:lstStyle/>
                    <a:p>
                      <a:r>
                        <a:rPr lang="tr-TR" sz="3200" dirty="0"/>
                        <a:t>        </a:t>
                      </a:r>
                    </a:p>
                    <a:p>
                      <a:r>
                        <a:rPr lang="tr-TR" sz="3200" dirty="0"/>
                        <a:t>          R-CNN</a:t>
                      </a:r>
                    </a:p>
                  </a:txBody>
                  <a:tcPr/>
                </a:tc>
                <a:tc>
                  <a:txBody>
                    <a:bodyPr/>
                    <a:lstStyle/>
                    <a:p>
                      <a:r>
                        <a:rPr lang="tr-TR" dirty="0"/>
                        <a:t>.</a:t>
                      </a:r>
                      <a:r>
                        <a:rPr lang="tr-TR" sz="1800" b="0" i="0" kern="1200" dirty="0">
                          <a:solidFill>
                            <a:schemeClr val="dk1"/>
                          </a:solidFill>
                          <a:effectLst/>
                          <a:latin typeface="+mn-lt"/>
                          <a:ea typeface="+mn-ea"/>
                          <a:cs typeface="+mn-cs"/>
                        </a:rPr>
                        <a:t> Sınıflandırma algoritmalarından SVM kullanılır.</a:t>
                      </a:r>
                    </a:p>
                    <a:p>
                      <a:r>
                        <a:rPr lang="tr-TR" sz="1800" b="0" i="0" kern="1200" dirty="0">
                          <a:solidFill>
                            <a:schemeClr val="dk1"/>
                          </a:solidFill>
                          <a:effectLst/>
                          <a:latin typeface="+mn-lt"/>
                          <a:ea typeface="+mn-ea"/>
                          <a:cs typeface="+mn-cs"/>
                        </a:rPr>
                        <a:t>. Resim öncelikle yaklaşık 2000  tane bölge önerilerine bölünür  her bölge için sırasıyla CNN(</a:t>
                      </a:r>
                      <a:r>
                        <a:rPr lang="tr-TR" sz="1800" b="0" i="0" kern="1200" dirty="0" err="1">
                          <a:solidFill>
                            <a:schemeClr val="dk1"/>
                          </a:solidFill>
                          <a:effectLst/>
                          <a:latin typeface="+mn-lt"/>
                          <a:ea typeface="+mn-ea"/>
                          <a:cs typeface="+mn-cs"/>
                        </a:rPr>
                        <a:t>ConvNet</a:t>
                      </a:r>
                      <a:r>
                        <a:rPr lang="tr-TR" sz="1800" b="0" i="0" kern="1200" dirty="0">
                          <a:solidFill>
                            <a:schemeClr val="dk1"/>
                          </a:solidFill>
                          <a:effectLst/>
                          <a:latin typeface="+mn-lt"/>
                          <a:ea typeface="+mn-ea"/>
                          <a:cs typeface="+mn-cs"/>
                        </a:rPr>
                        <a:t>) uygulanır.</a:t>
                      </a:r>
                    </a:p>
                    <a:p>
                      <a:r>
                        <a:rPr lang="tr-TR" sz="1800" b="0" i="0" kern="1200" dirty="0">
                          <a:solidFill>
                            <a:schemeClr val="dk1"/>
                          </a:solidFill>
                          <a:effectLst/>
                          <a:latin typeface="+mn-lt"/>
                          <a:ea typeface="+mn-ea"/>
                          <a:cs typeface="+mn-cs"/>
                        </a:rPr>
                        <a:t>.</a:t>
                      </a:r>
                      <a:r>
                        <a:rPr lang="tr-TR" sz="1800" dirty="0"/>
                        <a:t> Eğitim süresi yaklaşık 84 saat ve tahmin süresi yaklaşık 47 </a:t>
                      </a:r>
                      <a:r>
                        <a:rPr lang="tr-TR" sz="1800" dirty="0" err="1"/>
                        <a:t>sn</a:t>
                      </a:r>
                      <a:r>
                        <a:rPr lang="tr-TR" sz="1800" dirty="0"/>
                        <a:t> sürmektedir.</a:t>
                      </a:r>
                      <a:endParaRPr lang="tr-TR" sz="1800" b="0" i="0" kern="1200" dirty="0">
                        <a:solidFill>
                          <a:schemeClr val="dk1"/>
                        </a:solidFill>
                        <a:effectLst/>
                        <a:latin typeface="+mn-lt"/>
                        <a:ea typeface="+mn-ea"/>
                        <a:cs typeface="+mn-cs"/>
                      </a:endParaRPr>
                    </a:p>
                    <a:p>
                      <a:br>
                        <a:rPr lang="tr-TR" dirty="0"/>
                      </a:br>
                      <a:endParaRPr lang="tr-TR" dirty="0"/>
                    </a:p>
                  </a:txBody>
                  <a:tcPr/>
                </a:tc>
                <a:extLst>
                  <a:ext uri="{0D108BD9-81ED-4DB2-BD59-A6C34878D82A}">
                    <a16:rowId xmlns:a16="http://schemas.microsoft.com/office/drawing/2014/main" val="10001"/>
                  </a:ext>
                </a:extLst>
              </a:tr>
              <a:tr h="1063492">
                <a:tc>
                  <a:txBody>
                    <a:bodyPr/>
                    <a:lstStyle/>
                    <a:p>
                      <a:r>
                        <a:rPr lang="tr-TR" sz="3200" dirty="0"/>
                        <a:t>     </a:t>
                      </a:r>
                    </a:p>
                    <a:p>
                      <a:r>
                        <a:rPr lang="tr-TR" sz="3200" dirty="0"/>
                        <a:t>      FAST R-CNN</a:t>
                      </a:r>
                    </a:p>
                  </a:txBody>
                  <a:tcPr/>
                </a:tc>
                <a:tc>
                  <a:txBody>
                    <a:bodyPr/>
                    <a:lstStyle/>
                    <a:p>
                      <a:r>
                        <a:rPr lang="tr-TR" sz="1800" b="0" i="0" kern="1200" dirty="0">
                          <a:solidFill>
                            <a:schemeClr val="dk1"/>
                          </a:solidFill>
                          <a:effectLst/>
                          <a:latin typeface="+mn-lt"/>
                          <a:ea typeface="+mn-ea"/>
                          <a:cs typeface="+mn-cs"/>
                        </a:rPr>
                        <a:t>.İlk önce CNN uygulayıp daha sonra oluşan COVN5 özellik haritası üzerinde     bölge önerilerine ayırmaktadır.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t>.Eğitim süresi yaklaşık 8,75 saat tahmin süresi ise yaklaşık 2,3 </a:t>
                      </a:r>
                      <a:r>
                        <a:rPr lang="tr-TR" sz="1800" dirty="0" err="1"/>
                        <a:t>sn</a:t>
                      </a:r>
                      <a:r>
                        <a:rPr lang="tr-TR" sz="1800" dirty="0"/>
                        <a:t> </a:t>
                      </a:r>
                      <a:r>
                        <a:rPr lang="tr-TR" sz="1800" dirty="0" err="1"/>
                        <a:t>dir</a:t>
                      </a:r>
                      <a:r>
                        <a:rPr lang="tr-TR"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t>.</a:t>
                      </a:r>
                      <a:r>
                        <a:rPr lang="tr-TR" sz="1800" b="0" i="0" kern="1200" dirty="0">
                          <a:solidFill>
                            <a:schemeClr val="dk1"/>
                          </a:solidFill>
                          <a:effectLst/>
                          <a:latin typeface="+mn-lt"/>
                          <a:ea typeface="+mn-ea"/>
                          <a:cs typeface="+mn-cs"/>
                        </a:rPr>
                        <a:t> Sınıflandırma kısmında metot olarak SVM değil </a:t>
                      </a:r>
                      <a:r>
                        <a:rPr lang="tr-TR" sz="1800" b="0" i="0" kern="1200" dirty="0" err="1">
                          <a:solidFill>
                            <a:schemeClr val="dk1"/>
                          </a:solidFill>
                          <a:effectLst/>
                          <a:latin typeface="+mn-lt"/>
                          <a:ea typeface="+mn-ea"/>
                          <a:cs typeface="+mn-cs"/>
                        </a:rPr>
                        <a:t>softmax</a:t>
                      </a:r>
                      <a:r>
                        <a:rPr lang="tr-TR" sz="1800" b="0" i="0" kern="1200" dirty="0">
                          <a:solidFill>
                            <a:schemeClr val="dk1"/>
                          </a:solidFill>
                          <a:effectLst/>
                          <a:latin typeface="+mn-lt"/>
                          <a:ea typeface="+mn-ea"/>
                          <a:cs typeface="+mn-cs"/>
                        </a:rPr>
                        <a:t> </a:t>
                      </a:r>
                      <a:r>
                        <a:rPr lang="tr-TR" sz="1800" b="0" i="0" kern="1200" dirty="0" err="1">
                          <a:solidFill>
                            <a:schemeClr val="dk1"/>
                          </a:solidFill>
                          <a:effectLst/>
                          <a:latin typeface="+mn-lt"/>
                          <a:ea typeface="+mn-ea"/>
                          <a:cs typeface="+mn-cs"/>
                        </a:rPr>
                        <a:t>classifacition</a:t>
                      </a:r>
                      <a:r>
                        <a:rPr lang="tr-TR" sz="1800" b="0" i="0" kern="1200" dirty="0">
                          <a:solidFill>
                            <a:schemeClr val="dk1"/>
                          </a:solidFill>
                          <a:effectLst/>
                          <a:latin typeface="+mn-lt"/>
                          <a:ea typeface="+mn-ea"/>
                          <a:cs typeface="+mn-cs"/>
                        </a:rPr>
                        <a:t> kullanılır.</a:t>
                      </a:r>
                      <a:endParaRPr lang="tr-TR" sz="1800" dirty="0"/>
                    </a:p>
                    <a:p>
                      <a:endParaRPr lang="tr-TR" dirty="0"/>
                    </a:p>
                  </a:txBody>
                  <a:tcPr/>
                </a:tc>
                <a:extLst>
                  <a:ext uri="{0D108BD9-81ED-4DB2-BD59-A6C34878D82A}">
                    <a16:rowId xmlns:a16="http://schemas.microsoft.com/office/drawing/2014/main" val="10002"/>
                  </a:ext>
                </a:extLst>
              </a:tr>
              <a:tr h="1156080">
                <a:tc>
                  <a:txBody>
                    <a:bodyPr/>
                    <a:lstStyle/>
                    <a:p>
                      <a:r>
                        <a:rPr lang="tr-TR" sz="3200" dirty="0"/>
                        <a:t>   </a:t>
                      </a:r>
                    </a:p>
                    <a:p>
                      <a:r>
                        <a:rPr lang="tr-TR" sz="3200" baseline="0" dirty="0"/>
                        <a:t>  </a:t>
                      </a:r>
                      <a:r>
                        <a:rPr lang="tr-TR" sz="3200" dirty="0"/>
                        <a:t> FASTER R-CNN</a:t>
                      </a:r>
                    </a:p>
                  </a:txBody>
                  <a:tcPr/>
                </a:tc>
                <a:tc>
                  <a:txBody>
                    <a:bodyPr/>
                    <a:lstStyle/>
                    <a:p>
                      <a:r>
                        <a:rPr lang="tr-TR" sz="1800" b="0" i="0" kern="1200" dirty="0">
                          <a:solidFill>
                            <a:schemeClr val="dk1"/>
                          </a:solidFill>
                          <a:effectLst/>
                          <a:latin typeface="+mn-lt"/>
                          <a:ea typeface="+mn-ea"/>
                          <a:cs typeface="+mn-cs"/>
                        </a:rPr>
                        <a:t> </a:t>
                      </a:r>
                      <a:r>
                        <a:rPr lang="tr-TR" sz="1800" dirty="0"/>
                        <a:t>.Seçici arama ile bölge önerisi almak yerine bu önerileri ağ içerisinde yaparak hız kazanabilmektedir. </a:t>
                      </a:r>
                    </a:p>
                    <a:p>
                      <a:r>
                        <a:rPr lang="tr-TR" sz="1800" dirty="0"/>
                        <a:t>.</a:t>
                      </a:r>
                      <a:r>
                        <a:rPr lang="tr-TR" sz="1800" b="0" i="0" kern="1200" dirty="0">
                          <a:solidFill>
                            <a:schemeClr val="dk1"/>
                          </a:solidFill>
                          <a:effectLst/>
                          <a:latin typeface="+mn-lt"/>
                          <a:ea typeface="+mn-ea"/>
                          <a:cs typeface="+mn-cs"/>
                        </a:rPr>
                        <a:t>Tahmin süresini yaklaşık 0,3 saniyeyedir.</a:t>
                      </a:r>
                    </a:p>
                    <a:p>
                      <a:br>
                        <a:rPr lang="tr-TR" dirty="0"/>
                      </a:br>
                      <a:endParaRPr lang="tr-TR" sz="1800" dirty="0"/>
                    </a:p>
                    <a:p>
                      <a:endParaRPr lang="tr-TR" dirty="0"/>
                    </a:p>
                  </a:txBody>
                  <a:tcPr/>
                </a:tc>
                <a:extLst>
                  <a:ext uri="{0D108BD9-81ED-4DB2-BD59-A6C34878D82A}">
                    <a16:rowId xmlns:a16="http://schemas.microsoft.com/office/drawing/2014/main" val="10003"/>
                  </a:ext>
                </a:extLst>
              </a:tr>
            </a:tbl>
          </a:graphicData>
        </a:graphic>
      </p:graphicFrame>
      <p:sp>
        <p:nvSpPr>
          <p:cNvPr id="4" name="İçerik Yer Tutucusu 3"/>
          <p:cNvSpPr>
            <a:spLocks noGrp="1"/>
          </p:cNvSpPr>
          <p:nvPr>
            <p:ph sz="half" idx="2"/>
          </p:nvPr>
        </p:nvSpPr>
        <p:spPr/>
        <p:txBody>
          <a:bodyPr/>
          <a:lstStyle/>
          <a:p>
            <a:pPr marL="0" indent="0">
              <a:buNone/>
            </a:pPr>
            <a:r>
              <a:rPr lang="tr-TR" dirty="0"/>
              <a:t> </a:t>
            </a:r>
          </a:p>
        </p:txBody>
      </p:sp>
    </p:spTree>
    <p:extLst>
      <p:ext uri="{BB962C8B-B14F-4D97-AF65-F5344CB8AC3E}">
        <p14:creationId xmlns:p14="http://schemas.microsoft.com/office/powerpoint/2010/main" val="127703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958513"/>
            <a:ext cx="10515600" cy="1006475"/>
          </a:xfrm>
        </p:spPr>
        <p:style>
          <a:lnRef idx="1">
            <a:schemeClr val="dk1"/>
          </a:lnRef>
          <a:fillRef idx="2">
            <a:schemeClr val="dk1"/>
          </a:fillRef>
          <a:effectRef idx="1">
            <a:schemeClr val="dk1"/>
          </a:effectRef>
          <a:fontRef idx="minor">
            <a:schemeClr val="dk1"/>
          </a:fontRef>
        </p:style>
        <p:txBody>
          <a:bodyPr/>
          <a:lstStyle/>
          <a:p>
            <a:r>
              <a:rPr lang="tr-TR" dirty="0"/>
              <a:t>    </a:t>
            </a:r>
            <a:r>
              <a:rPr lang="tr-TR" sz="6000" b="1" dirty="0"/>
              <a:t>SONUÇ </a:t>
            </a:r>
          </a:p>
        </p:txBody>
      </p:sp>
      <p:sp>
        <p:nvSpPr>
          <p:cNvPr id="3" name="İçerik Yer Tutucusu 2"/>
          <p:cNvSpPr>
            <a:spLocks noGrp="1"/>
          </p:cNvSpPr>
          <p:nvPr>
            <p:ph sz="half" idx="1"/>
          </p:nvPr>
        </p:nvSpPr>
        <p:spPr>
          <a:xfrm>
            <a:off x="838200" y="2279650"/>
            <a:ext cx="9805481" cy="4351338"/>
          </a:xfrm>
        </p:spPr>
        <p:txBody>
          <a:bodyPr>
            <a:normAutofit/>
          </a:bodyPr>
          <a:lstStyle/>
          <a:p>
            <a:r>
              <a:rPr lang="tr-TR" dirty="0"/>
              <a:t>CNN'deki çok sayıda bölge nedeniyle nesne tespiti için                 R-CNN benimsenmiştir. Bununla birlikte, R-CNN'de yeni bir test görüntüsü tahmin etmek hala çok zaman alıyor. Böylece, önceki sürümlere göre daha verimli olan </a:t>
            </a:r>
            <a:r>
              <a:rPr lang="tr-TR" b="1" dirty="0"/>
              <a:t>FAST R-CNN, FASTER  R-CNN</a:t>
            </a:r>
            <a:r>
              <a:rPr lang="tr-TR" dirty="0"/>
              <a:t> gibi R-CNN varyasyonlarına yol açar . </a:t>
            </a:r>
          </a:p>
        </p:txBody>
      </p:sp>
      <p:sp>
        <p:nvSpPr>
          <p:cNvPr id="4" name="İçerik Yer Tutucusu 3"/>
          <p:cNvSpPr>
            <a:spLocks noGrp="1"/>
          </p:cNvSpPr>
          <p:nvPr>
            <p:ph sz="half" idx="2"/>
          </p:nvPr>
        </p:nvSpPr>
        <p:spPr/>
        <p:txBody>
          <a:bodyPr>
            <a:normAutofit/>
          </a:bodyPr>
          <a:lstStyle/>
          <a:p>
            <a:pPr marL="0" indent="0">
              <a:buNone/>
            </a:pPr>
            <a:r>
              <a:rPr lang="tr-TR" dirty="0"/>
              <a:t> </a:t>
            </a:r>
          </a:p>
        </p:txBody>
      </p:sp>
    </p:spTree>
    <p:extLst>
      <p:ext uri="{BB962C8B-B14F-4D97-AF65-F5344CB8AC3E}">
        <p14:creationId xmlns:p14="http://schemas.microsoft.com/office/powerpoint/2010/main" val="1920860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09674" y="275483"/>
            <a:ext cx="11572649" cy="639482"/>
          </a:xfrm>
        </p:spPr>
        <p:style>
          <a:lnRef idx="1">
            <a:schemeClr val="dk1"/>
          </a:lnRef>
          <a:fillRef idx="2">
            <a:schemeClr val="dk1"/>
          </a:fillRef>
          <a:effectRef idx="1">
            <a:schemeClr val="dk1"/>
          </a:effectRef>
          <a:fontRef idx="minor">
            <a:schemeClr val="dk1"/>
          </a:fontRef>
        </p:style>
        <p:txBody>
          <a:bodyPr>
            <a:normAutofit fontScale="90000"/>
          </a:bodyPr>
          <a:lstStyle/>
          <a:p>
            <a:r>
              <a:rPr lang="tr-TR" sz="5400" dirty="0"/>
              <a:t>     </a:t>
            </a:r>
            <a:r>
              <a:rPr lang="tr-TR" sz="5400" b="1" dirty="0"/>
              <a:t>R-CNN NERELERDE KULLANILIR ? </a:t>
            </a:r>
          </a:p>
        </p:txBody>
      </p:sp>
      <p:pic>
        <p:nvPicPr>
          <p:cNvPr id="15" name="İçerik Yer Tutucusu 14">
            <a:extLst>
              <a:ext uri="{FF2B5EF4-FFF2-40B4-BE49-F238E27FC236}">
                <a16:creationId xmlns:a16="http://schemas.microsoft.com/office/drawing/2014/main" id="{54F378CD-6FF3-4FD6-BB3D-AA1622A4C8D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9673" y="1077227"/>
            <a:ext cx="11572649" cy="5505855"/>
          </a:xfrm>
        </p:spPr>
      </p:pic>
      <p:sp>
        <p:nvSpPr>
          <p:cNvPr id="18" name="Metin kutusu 17">
            <a:extLst>
              <a:ext uri="{FF2B5EF4-FFF2-40B4-BE49-F238E27FC236}">
                <a16:creationId xmlns:a16="http://schemas.microsoft.com/office/drawing/2014/main" id="{2631115F-56BA-4307-A477-C49DCD695EF3}"/>
              </a:ext>
            </a:extLst>
          </p:cNvPr>
          <p:cNvSpPr txBox="1"/>
          <p:nvPr/>
        </p:nvSpPr>
        <p:spPr>
          <a:xfrm>
            <a:off x="1945533" y="2101175"/>
            <a:ext cx="2522193" cy="954107"/>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tr-TR" sz="1400" dirty="0"/>
              <a:t>Facebook’a bir resim yüklediğimizde  X kişisini etiketlemek ister misiniz diye öneride bulunur.</a:t>
            </a:r>
          </a:p>
        </p:txBody>
      </p:sp>
      <p:sp>
        <p:nvSpPr>
          <p:cNvPr id="21" name="Metin kutusu 20">
            <a:extLst>
              <a:ext uri="{FF2B5EF4-FFF2-40B4-BE49-F238E27FC236}">
                <a16:creationId xmlns:a16="http://schemas.microsoft.com/office/drawing/2014/main" id="{67260E0B-3DE0-4FDE-81D2-54EE01B6AC0C}"/>
              </a:ext>
            </a:extLst>
          </p:cNvPr>
          <p:cNvSpPr txBox="1"/>
          <p:nvPr/>
        </p:nvSpPr>
        <p:spPr>
          <a:xfrm>
            <a:off x="7724274" y="2101176"/>
            <a:ext cx="2596773" cy="954107"/>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tr-TR" sz="1400" dirty="0"/>
              <a:t>Google görsellerde arama yaptığımızda, Google resimlerdeki nesneleri yazıya çevirir.</a:t>
            </a:r>
          </a:p>
        </p:txBody>
      </p:sp>
      <p:sp>
        <p:nvSpPr>
          <p:cNvPr id="22" name="Metin kutusu 21">
            <a:extLst>
              <a:ext uri="{FF2B5EF4-FFF2-40B4-BE49-F238E27FC236}">
                <a16:creationId xmlns:a16="http://schemas.microsoft.com/office/drawing/2014/main" id="{AAE9BA9B-8966-4B86-B2FD-4BB0869F433A}"/>
              </a:ext>
            </a:extLst>
          </p:cNvPr>
          <p:cNvSpPr txBox="1"/>
          <p:nvPr/>
        </p:nvSpPr>
        <p:spPr>
          <a:xfrm>
            <a:off x="1027074" y="6052208"/>
            <a:ext cx="10137845" cy="523220"/>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tr-TR" sz="1400" dirty="0"/>
              <a:t>Çekilen röntgen filmlerinden lezyon tespitinde de başarılı olarak </a:t>
            </a:r>
            <a:r>
              <a:rPr lang="tr-TR" sz="1400" dirty="0" err="1"/>
              <a:t>kullanılmaktadır.Yukarıda</a:t>
            </a:r>
            <a:r>
              <a:rPr lang="tr-TR" sz="1400" dirty="0"/>
              <a:t> Türkiye’deki Diyabet ve Tümör tespiti için olan örnekleri verilmiştir</a:t>
            </a:r>
          </a:p>
        </p:txBody>
      </p:sp>
    </p:spTree>
    <p:extLst>
      <p:ext uri="{BB962C8B-B14F-4D97-AF65-F5344CB8AC3E}">
        <p14:creationId xmlns:p14="http://schemas.microsoft.com/office/powerpoint/2010/main" val="171309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FE1A9A-E02C-493B-89F9-C68426C71FB7}"/>
              </a:ext>
            </a:extLst>
          </p:cNvPr>
          <p:cNvSpPr>
            <a:spLocks noGrp="1"/>
          </p:cNvSpPr>
          <p:nvPr>
            <p:ph type="title"/>
          </p:nvPr>
        </p:nvSpPr>
        <p:spPr>
          <a:xfrm>
            <a:off x="1157654" y="596809"/>
            <a:ext cx="10515600" cy="1325563"/>
          </a:xfrm>
        </p:spPr>
        <p:txBody>
          <a:bodyPr>
            <a:normAutofit/>
          </a:bodyPr>
          <a:lstStyle/>
          <a:p>
            <a:r>
              <a:rPr lang="tr-TR" sz="2800" b="1" dirty="0">
                <a:solidFill>
                  <a:schemeClr val="bg2">
                    <a:lumMod val="40000"/>
                    <a:lumOff val="60000"/>
                  </a:schemeClr>
                </a:solidFill>
                <a:latin typeface="+mn-lt"/>
              </a:rPr>
              <a:t>Sürücüsüz Araçlar</a:t>
            </a:r>
          </a:p>
        </p:txBody>
      </p:sp>
      <p:sp>
        <p:nvSpPr>
          <p:cNvPr id="3" name="İçerik Yer Tutucusu 2">
            <a:extLst>
              <a:ext uri="{FF2B5EF4-FFF2-40B4-BE49-F238E27FC236}">
                <a16:creationId xmlns:a16="http://schemas.microsoft.com/office/drawing/2014/main" id="{82088F16-8B73-4F90-A994-7EEAE593E69A}"/>
              </a:ext>
            </a:extLst>
          </p:cNvPr>
          <p:cNvSpPr>
            <a:spLocks noGrp="1"/>
          </p:cNvSpPr>
          <p:nvPr>
            <p:ph sz="half" idx="1"/>
          </p:nvPr>
        </p:nvSpPr>
        <p:spPr>
          <a:xfrm>
            <a:off x="518747" y="1922371"/>
            <a:ext cx="6922914" cy="3994147"/>
          </a:xfrm>
        </p:spPr>
        <p:txBody>
          <a:bodyPr>
            <a:normAutofit fontScale="92500" lnSpcReduction="10000"/>
          </a:bodyPr>
          <a:lstStyle/>
          <a:p>
            <a:r>
              <a:rPr lang="tr-TR" dirty="0"/>
              <a:t>Sürüş esnasında araçların, yayaların, hayvanların </a:t>
            </a:r>
            <a:r>
              <a:rPr lang="tr-TR" dirty="0" err="1"/>
              <a:t>vb</a:t>
            </a:r>
            <a:r>
              <a:rPr lang="tr-TR" dirty="0"/>
              <a:t> nesnelerin algılanması CNN ile gerçekleştirilmektedir.</a:t>
            </a:r>
          </a:p>
          <a:p>
            <a:r>
              <a:rPr lang="tr-TR" dirty="0"/>
              <a:t>İşlemler ilgili cihazdaki CPU ya da GPU üzerinde gerçekleştirilir.</a:t>
            </a:r>
          </a:p>
          <a:p>
            <a:r>
              <a:rPr lang="tr-TR" dirty="0"/>
              <a:t>Buna özel olarak çeşitli firmalar özel cihazlar </a:t>
            </a:r>
            <a:r>
              <a:rPr lang="tr-TR" dirty="0" err="1"/>
              <a:t>geliştirmiştir.Örneğin</a:t>
            </a:r>
            <a:r>
              <a:rPr lang="tr-TR" dirty="0"/>
              <a:t>, Resimde gördüğümüz </a:t>
            </a:r>
            <a:r>
              <a:rPr lang="tr-TR" dirty="0" err="1"/>
              <a:t>NVDIA’nın</a:t>
            </a:r>
            <a:r>
              <a:rPr lang="tr-TR" dirty="0"/>
              <a:t> araçlar için tasarladığı NDIA </a:t>
            </a:r>
            <a:r>
              <a:rPr lang="tr-TR" dirty="0" err="1"/>
              <a:t>Tesla</a:t>
            </a:r>
            <a:r>
              <a:rPr lang="tr-TR" dirty="0"/>
              <a:t> </a:t>
            </a:r>
            <a:r>
              <a:rPr lang="tr-TR" dirty="0" err="1"/>
              <a:t>Line</a:t>
            </a:r>
            <a:r>
              <a:rPr lang="tr-TR" dirty="0"/>
              <a:t> denilen CPU </a:t>
            </a:r>
            <a:r>
              <a:rPr lang="tr-TR" dirty="0" err="1"/>
              <a:t>tasarımıdır.Bu</a:t>
            </a:r>
            <a:r>
              <a:rPr lang="tr-TR" dirty="0"/>
              <a:t> cihazlar üzerinde bu algoritmalar çok daha iyi performans verecek şekilde </a:t>
            </a:r>
            <a:r>
              <a:rPr lang="tr-TR" dirty="0" err="1"/>
              <a:t>geliştirliyor</a:t>
            </a:r>
            <a:r>
              <a:rPr lang="tr-TR" dirty="0"/>
              <a:t>.</a:t>
            </a:r>
          </a:p>
        </p:txBody>
      </p:sp>
      <p:sp>
        <p:nvSpPr>
          <p:cNvPr id="5" name="4-Nokta Yıldız 4">
            <a:extLst>
              <a:ext uri="{FF2B5EF4-FFF2-40B4-BE49-F238E27FC236}">
                <a16:creationId xmlns:a16="http://schemas.microsoft.com/office/drawing/2014/main" id="{64873D1F-899B-43A1-8AD9-17BE2C616638}"/>
              </a:ext>
            </a:extLst>
          </p:cNvPr>
          <p:cNvSpPr/>
          <p:nvPr/>
        </p:nvSpPr>
        <p:spPr>
          <a:xfrm>
            <a:off x="518746" y="941481"/>
            <a:ext cx="638908" cy="636221"/>
          </a:xfrm>
          <a:prstGeom prst="star4">
            <a:avLst>
              <a:gd name="adj" fmla="val 18616"/>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AECBDDEF-849F-41B9-92AC-735071466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908" y="2028821"/>
            <a:ext cx="4282836" cy="2906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6386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2">
            <a:extLst>
              <a:ext uri="{FF2B5EF4-FFF2-40B4-BE49-F238E27FC236}">
                <a16:creationId xmlns:a16="http://schemas.microsoft.com/office/drawing/2014/main" id="{ED8DC395-FE28-488D-9B04-72CCD9B5AD4C}"/>
              </a:ext>
            </a:extLst>
          </p:cNvPr>
          <p:cNvSpPr>
            <a:spLocks noGrp="1"/>
          </p:cNvSpPr>
          <p:nvPr>
            <p:ph sz="half" idx="1"/>
          </p:nvPr>
        </p:nvSpPr>
        <p:spPr>
          <a:xfrm>
            <a:off x="573932" y="1641872"/>
            <a:ext cx="5445868" cy="4525363"/>
          </a:xfrm>
        </p:spPr>
        <p:txBody>
          <a:bodyPr/>
          <a:lstStyle/>
          <a:p>
            <a:pPr marL="0" indent="0">
              <a:buNone/>
            </a:pPr>
            <a:r>
              <a:rPr lang="tr-TR" dirty="0"/>
              <a:t>       </a:t>
            </a:r>
            <a:r>
              <a:rPr lang="tr-TR" b="1" dirty="0">
                <a:solidFill>
                  <a:schemeClr val="bg2">
                    <a:lumMod val="40000"/>
                    <a:lumOff val="60000"/>
                  </a:schemeClr>
                </a:solidFill>
              </a:rPr>
              <a:t>LeNet-5</a:t>
            </a:r>
          </a:p>
          <a:p>
            <a:r>
              <a:rPr lang="tr-TR" dirty="0"/>
              <a:t>LeNet-5, el yazısı ve makine baskılı karakter tanıma için tasarlanmış en yeni </a:t>
            </a:r>
            <a:r>
              <a:rPr lang="tr-TR" dirty="0" err="1"/>
              <a:t>evrişim</a:t>
            </a:r>
            <a:r>
              <a:rPr lang="tr-TR" dirty="0"/>
              <a:t> ağımızdır.  </a:t>
            </a:r>
            <a:br>
              <a:rPr lang="tr-TR" dirty="0"/>
            </a:br>
            <a:r>
              <a:rPr lang="tr-TR" dirty="0"/>
              <a:t>İşte eylemde bir LeNet-5 örneği. </a:t>
            </a:r>
          </a:p>
        </p:txBody>
      </p:sp>
      <p:pic>
        <p:nvPicPr>
          <p:cNvPr id="6" name="İçerik Yer Tutucusu 5">
            <a:extLst>
              <a:ext uri="{FF2B5EF4-FFF2-40B4-BE49-F238E27FC236}">
                <a16:creationId xmlns:a16="http://schemas.microsoft.com/office/drawing/2014/main" id="{7253E0CA-ACB1-4C54-9091-2BE0117FDAD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66171" y="1651600"/>
            <a:ext cx="4815191" cy="30094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4-Nokta Yıldız 4">
            <a:extLst>
              <a:ext uri="{FF2B5EF4-FFF2-40B4-BE49-F238E27FC236}">
                <a16:creationId xmlns:a16="http://schemas.microsoft.com/office/drawing/2014/main" id="{F8AC65F5-C42C-4314-9DE2-0B9F53DFB812}"/>
              </a:ext>
            </a:extLst>
          </p:cNvPr>
          <p:cNvSpPr/>
          <p:nvPr/>
        </p:nvSpPr>
        <p:spPr>
          <a:xfrm>
            <a:off x="489562" y="1495957"/>
            <a:ext cx="638908" cy="636221"/>
          </a:xfrm>
          <a:prstGeom prst="star4">
            <a:avLst>
              <a:gd name="adj" fmla="val 18616"/>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8788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 </a:t>
            </a:r>
          </a:p>
        </p:txBody>
      </p:sp>
      <p:sp>
        <p:nvSpPr>
          <p:cNvPr id="3" name="İçerik Yer Tutucusu 2"/>
          <p:cNvSpPr>
            <a:spLocks noGrp="1"/>
          </p:cNvSpPr>
          <p:nvPr>
            <p:ph sz="half" idx="1"/>
          </p:nvPr>
        </p:nvSpPr>
        <p:spPr>
          <a:xfrm>
            <a:off x="1031045" y="1253331"/>
            <a:ext cx="5181600" cy="4351338"/>
          </a:xfrm>
        </p:spPr>
        <p:txBody>
          <a:bodyPr/>
          <a:lstStyle/>
          <a:p>
            <a:pPr marL="0" indent="0">
              <a:buNone/>
            </a:pPr>
            <a:r>
              <a:rPr lang="tr-TR" b="1" dirty="0"/>
              <a:t>        </a:t>
            </a:r>
            <a:r>
              <a:rPr lang="tr-TR" b="1" dirty="0" err="1">
                <a:solidFill>
                  <a:schemeClr val="bg2">
                    <a:lumMod val="40000"/>
                    <a:lumOff val="60000"/>
                  </a:schemeClr>
                </a:solidFill>
              </a:rPr>
              <a:t>AlexNet</a:t>
            </a:r>
            <a:endParaRPr lang="tr-TR" b="1" dirty="0">
              <a:solidFill>
                <a:schemeClr val="bg2">
                  <a:lumMod val="40000"/>
                  <a:lumOff val="60000"/>
                </a:schemeClr>
              </a:solidFill>
            </a:endParaRPr>
          </a:p>
          <a:p>
            <a:r>
              <a:rPr lang="tr-TR" dirty="0"/>
              <a:t>CNN’de </a:t>
            </a:r>
            <a:r>
              <a:rPr lang="tr-TR" dirty="0" err="1"/>
              <a:t>AlexNet</a:t>
            </a:r>
            <a:r>
              <a:rPr lang="tr-TR" dirty="0"/>
              <a:t> mimarisi bu alanda araştırma patlamasına neden olan bir mimari olup </a:t>
            </a:r>
            <a:r>
              <a:rPr lang="tr-TR" dirty="0" err="1"/>
              <a:t>relu</a:t>
            </a:r>
            <a:r>
              <a:rPr lang="tr-TR" dirty="0"/>
              <a:t> aktivasyon fonksiyonunu da ilk kullanan mimaridir.</a:t>
            </a:r>
          </a:p>
          <a:p>
            <a:r>
              <a:rPr lang="tr-TR" dirty="0"/>
              <a:t>2012 yılında </a:t>
            </a:r>
            <a:r>
              <a:rPr lang="tr-TR" dirty="0" err="1"/>
              <a:t>evrişimli</a:t>
            </a:r>
            <a:r>
              <a:rPr lang="tr-TR" dirty="0"/>
              <a:t> sinir ağ modellerini ve derin öğrenmenin tekrar popüler hale gelmesini sağlamıştır.</a:t>
            </a:r>
          </a:p>
          <a:p>
            <a:endParaRPr lang="tr-TR" dirty="0"/>
          </a:p>
          <a:p>
            <a:endParaRPr lang="tr-TR" dirty="0"/>
          </a:p>
        </p:txBody>
      </p:sp>
      <p:pic>
        <p:nvPicPr>
          <p:cNvPr id="6" name="İçerik Yer Tutucusu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58078" y="1454418"/>
            <a:ext cx="4395722" cy="2919786"/>
          </a:xfrm>
        </p:spPr>
      </p:pic>
      <p:sp>
        <p:nvSpPr>
          <p:cNvPr id="5" name="4-Nokta Yıldız 4"/>
          <p:cNvSpPr/>
          <p:nvPr/>
        </p:nvSpPr>
        <p:spPr>
          <a:xfrm>
            <a:off x="945054" y="1136307"/>
            <a:ext cx="638908" cy="636221"/>
          </a:xfrm>
          <a:prstGeom prst="star4">
            <a:avLst/>
          </a:prstGeom>
          <a:solidFill>
            <a:schemeClr val="bg2">
              <a:lumMod val="40000"/>
              <a:lumOff val="6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8016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5"/>
            <a:ext cx="10515600" cy="909197"/>
          </a:xfrm>
        </p:spPr>
        <p:style>
          <a:lnRef idx="1">
            <a:schemeClr val="dk1"/>
          </a:lnRef>
          <a:fillRef idx="2">
            <a:schemeClr val="dk1"/>
          </a:fillRef>
          <a:effectRef idx="1">
            <a:schemeClr val="dk1"/>
          </a:effectRef>
          <a:fontRef idx="minor">
            <a:schemeClr val="dk1"/>
          </a:fontRef>
        </p:style>
        <p:txBody>
          <a:bodyPr>
            <a:normAutofit fontScale="90000"/>
          </a:bodyPr>
          <a:lstStyle/>
          <a:p>
            <a:r>
              <a:rPr lang="tr-TR" dirty="0"/>
              <a:t>                        </a:t>
            </a:r>
            <a:r>
              <a:rPr lang="tr-TR" sz="6000" b="1" dirty="0"/>
              <a:t>CNN</a:t>
            </a:r>
            <a:r>
              <a:rPr lang="tr-TR" b="1" dirty="0"/>
              <a:t>  </a:t>
            </a:r>
            <a:r>
              <a:rPr lang="tr-TR" sz="6000" b="1" dirty="0"/>
              <a:t>NEDİR?</a:t>
            </a:r>
            <a:endParaRPr lang="tr-TR" b="1" dirty="0"/>
          </a:p>
        </p:txBody>
      </p:sp>
      <p:sp>
        <p:nvSpPr>
          <p:cNvPr id="3" name="İçerik Yer Tutucusu 2"/>
          <p:cNvSpPr>
            <a:spLocks noGrp="1"/>
          </p:cNvSpPr>
          <p:nvPr>
            <p:ph sz="half" idx="1"/>
          </p:nvPr>
        </p:nvSpPr>
        <p:spPr/>
        <p:txBody>
          <a:bodyPr>
            <a:normAutofit fontScale="92500" lnSpcReduction="10000"/>
          </a:bodyPr>
          <a:lstStyle/>
          <a:p>
            <a:r>
              <a:rPr lang="tr-TR" sz="2400" dirty="0"/>
              <a:t>CNN resim ve video işleme için geliştirilmiş 2010 yılından sonra önemli gelişme kaydeden ve şu an dünyada oldukça yaygın olarak kullanan bir derin öğrenme ağ çeşididir. Bu ağ çeşidi genel olarak 4  katmandan oluşuyor diyebiliriz.</a:t>
            </a:r>
          </a:p>
          <a:p>
            <a:pPr marL="0" indent="0">
              <a:buNone/>
            </a:pPr>
            <a:r>
              <a:rPr lang="tr-TR" sz="1700" dirty="0"/>
              <a:t> (CONVOLUTIONAL - RELU – POOLING-  FULLY CONNECTED)</a:t>
            </a:r>
          </a:p>
          <a:p>
            <a:pPr marL="0" indent="0">
              <a:buNone/>
            </a:pPr>
            <a:endParaRPr lang="tr-TR" sz="1700" dirty="0"/>
          </a:p>
          <a:p>
            <a:r>
              <a:rPr lang="tr-TR" sz="2400" dirty="0" err="1"/>
              <a:t>Evrişimsel</a:t>
            </a:r>
            <a:r>
              <a:rPr lang="tr-TR" sz="2400" dirty="0"/>
              <a:t> sinir ağı bir girdi görüntüsü alıp görüntüdeki çeşitli görünüşleri/nesneleri birbirinden ayırabilen derin öğrenme algoritmasıdır.</a:t>
            </a:r>
            <a:endParaRPr lang="tr-TR" dirty="0"/>
          </a:p>
          <a:p>
            <a:pPr marL="0" indent="0">
              <a:buNone/>
            </a:pPr>
            <a:br>
              <a:rPr lang="tr-TR" dirty="0"/>
            </a:br>
            <a:endParaRPr lang="tr-TR" dirty="0"/>
          </a:p>
        </p:txBody>
      </p:sp>
      <p:pic>
        <p:nvPicPr>
          <p:cNvPr id="7" name="İçerik Yer Tutucusu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76103"/>
            <a:ext cx="5181600" cy="2953101"/>
          </a:xfrm>
        </p:spPr>
      </p:pic>
    </p:spTree>
    <p:extLst>
      <p:ext uri="{BB962C8B-B14F-4D97-AF65-F5344CB8AC3E}">
        <p14:creationId xmlns:p14="http://schemas.microsoft.com/office/powerpoint/2010/main" val="511992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 </a:t>
            </a:r>
          </a:p>
        </p:txBody>
      </p:sp>
      <p:sp>
        <p:nvSpPr>
          <p:cNvPr id="3" name="İçerik Yer Tutucusu 2"/>
          <p:cNvSpPr>
            <a:spLocks noGrp="1"/>
          </p:cNvSpPr>
          <p:nvPr>
            <p:ph sz="half" idx="1"/>
          </p:nvPr>
        </p:nvSpPr>
        <p:spPr>
          <a:xfrm>
            <a:off x="1264847" y="957836"/>
            <a:ext cx="5181600" cy="4351338"/>
          </a:xfrm>
        </p:spPr>
        <p:txBody>
          <a:bodyPr/>
          <a:lstStyle/>
          <a:p>
            <a:pPr marL="0" indent="0">
              <a:buNone/>
            </a:pPr>
            <a:r>
              <a:rPr lang="tr-TR" dirty="0" err="1"/>
              <a:t>DARPA’da</a:t>
            </a:r>
            <a:r>
              <a:rPr lang="tr-TR" dirty="0"/>
              <a:t> bu konuda büyük yatırımlar yaparak insansız hava araçlarından toplanan görüntülerin meydana getirdiği büyük verilerden anlamlı sonuçlar çıkarmak için derin öğrenme çalışmalarına destek sağlamaktadır.</a:t>
            </a:r>
          </a:p>
          <a:p>
            <a:endParaRPr lang="tr-TR" dirty="0"/>
          </a:p>
        </p:txBody>
      </p:sp>
      <p:pic>
        <p:nvPicPr>
          <p:cNvPr id="5" name="İçerik Yer Tutucus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73094" y="957836"/>
            <a:ext cx="4286250" cy="2143125"/>
          </a:xfr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094" y="3484293"/>
            <a:ext cx="2990850" cy="1533525"/>
          </a:xfrm>
          <a:prstGeom prst="rect">
            <a:avLst/>
          </a:prstGeom>
        </p:spPr>
      </p:pic>
      <p:sp>
        <p:nvSpPr>
          <p:cNvPr id="7" name="4-Nokta Yıldız 4">
            <a:extLst>
              <a:ext uri="{FF2B5EF4-FFF2-40B4-BE49-F238E27FC236}">
                <a16:creationId xmlns:a16="http://schemas.microsoft.com/office/drawing/2014/main" id="{431825DE-D2CB-427F-AE27-12D4EAEA094C}"/>
              </a:ext>
            </a:extLst>
          </p:cNvPr>
          <p:cNvSpPr/>
          <p:nvPr/>
        </p:nvSpPr>
        <p:spPr>
          <a:xfrm>
            <a:off x="692984" y="847240"/>
            <a:ext cx="534573" cy="590843"/>
          </a:xfrm>
          <a:prstGeom prst="star4">
            <a:avLst>
              <a:gd name="adj" fmla="val 14881"/>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500178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67185" y="1065517"/>
            <a:ext cx="10515600" cy="831377"/>
          </a:xfrm>
        </p:spPr>
        <p:style>
          <a:lnRef idx="1">
            <a:schemeClr val="dk1"/>
          </a:lnRef>
          <a:fillRef idx="2">
            <a:schemeClr val="dk1"/>
          </a:fillRef>
          <a:effectRef idx="1">
            <a:schemeClr val="dk1"/>
          </a:effectRef>
          <a:fontRef idx="minor">
            <a:schemeClr val="dk1"/>
          </a:fontRef>
        </p:style>
        <p:txBody>
          <a:bodyPr>
            <a:normAutofit fontScale="90000"/>
          </a:bodyPr>
          <a:lstStyle/>
          <a:p>
            <a:r>
              <a:rPr lang="tr-TR" sz="6600" dirty="0"/>
              <a:t>             </a:t>
            </a:r>
            <a:r>
              <a:rPr lang="tr-TR" sz="6600" b="1" dirty="0"/>
              <a:t>GRUP ÜYELERİ</a:t>
            </a:r>
          </a:p>
        </p:txBody>
      </p:sp>
      <p:sp>
        <p:nvSpPr>
          <p:cNvPr id="3" name="İçerik Yer Tutucusu 2"/>
          <p:cNvSpPr>
            <a:spLocks noGrp="1"/>
          </p:cNvSpPr>
          <p:nvPr>
            <p:ph sz="half" idx="1"/>
          </p:nvPr>
        </p:nvSpPr>
        <p:spPr>
          <a:xfrm>
            <a:off x="867185" y="2243914"/>
            <a:ext cx="8235462" cy="4351338"/>
          </a:xfrm>
        </p:spPr>
        <p:txBody>
          <a:bodyPr/>
          <a:lstStyle/>
          <a:p>
            <a:r>
              <a:rPr lang="tr-TR" sz="3600" dirty="0"/>
              <a:t>B171210063 ŞUHEDA DORUK</a:t>
            </a:r>
          </a:p>
          <a:p>
            <a:r>
              <a:rPr lang="tr-TR" sz="3600" dirty="0"/>
              <a:t>G161210045 BEYZANUR DEMİR</a:t>
            </a:r>
          </a:p>
          <a:p>
            <a:r>
              <a:rPr lang="tr-TR" sz="3600" dirty="0"/>
              <a:t>G171210087 BÜŞRA BAHAR</a:t>
            </a:r>
          </a:p>
          <a:p>
            <a:r>
              <a:rPr lang="tr-TR" sz="3600" dirty="0"/>
              <a:t>G171210095 ZEYNEP SENA NUR TEKİN</a:t>
            </a:r>
            <a:r>
              <a:rPr lang="tr-TR" dirty="0"/>
              <a:t> </a:t>
            </a:r>
          </a:p>
        </p:txBody>
      </p:sp>
      <p:sp>
        <p:nvSpPr>
          <p:cNvPr id="4" name="İçerik Yer Tutucusu 3"/>
          <p:cNvSpPr>
            <a:spLocks noGrp="1"/>
          </p:cNvSpPr>
          <p:nvPr>
            <p:ph sz="half" idx="2"/>
          </p:nvPr>
        </p:nvSpPr>
        <p:spPr/>
        <p:txBody>
          <a:bodyPr/>
          <a:lstStyle/>
          <a:p>
            <a:pPr marL="0" indent="0">
              <a:buNone/>
            </a:pPr>
            <a:r>
              <a:rPr lang="tr-TR" dirty="0"/>
              <a:t> </a:t>
            </a:r>
          </a:p>
        </p:txBody>
      </p:sp>
    </p:spTree>
    <p:extLst>
      <p:ext uri="{BB962C8B-B14F-4D97-AF65-F5344CB8AC3E}">
        <p14:creationId xmlns:p14="http://schemas.microsoft.com/office/powerpoint/2010/main" val="827511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a:extLst>
              <a:ext uri="{FF2B5EF4-FFF2-40B4-BE49-F238E27FC236}">
                <a16:creationId xmlns:a16="http://schemas.microsoft.com/office/drawing/2014/main" id="{651800C5-7964-44DA-804B-7940BCDA6D6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215390"/>
            <a:ext cx="5511132" cy="3165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çerik Yer Tutucusu 11">
            <a:extLst>
              <a:ext uri="{FF2B5EF4-FFF2-40B4-BE49-F238E27FC236}">
                <a16:creationId xmlns:a16="http://schemas.microsoft.com/office/drawing/2014/main" id="{8E0A9F89-20A1-4C2C-A5EB-5AD0DA63E01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71378" y="1215390"/>
            <a:ext cx="5345762" cy="31651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Metin kutusu 12">
            <a:extLst>
              <a:ext uri="{FF2B5EF4-FFF2-40B4-BE49-F238E27FC236}">
                <a16:creationId xmlns:a16="http://schemas.microsoft.com/office/drawing/2014/main" id="{44D7CCCE-F3E6-4C98-A4CE-732DD81DCF1C}"/>
              </a:ext>
            </a:extLst>
          </p:cNvPr>
          <p:cNvSpPr txBox="1"/>
          <p:nvPr/>
        </p:nvSpPr>
        <p:spPr>
          <a:xfrm>
            <a:off x="1872576" y="4811613"/>
            <a:ext cx="9927076" cy="830997"/>
          </a:xfrm>
          <a:prstGeom prst="rect">
            <a:avLst/>
          </a:prstGeom>
          <a:noFill/>
        </p:spPr>
        <p:txBody>
          <a:bodyPr wrap="square" rtlCol="0">
            <a:spAutoFit/>
          </a:bodyPr>
          <a:lstStyle/>
          <a:p>
            <a:r>
              <a:rPr lang="tr-TR" sz="2400" b="1" dirty="0"/>
              <a:t>CNN, nesne tespitini belirli olasılık hesapları ile gerçekler.</a:t>
            </a:r>
          </a:p>
          <a:p>
            <a:r>
              <a:rPr lang="tr-TR" sz="2400" b="1" dirty="0"/>
              <a:t>Görsellerde ilgili nesnelere ait tahmin olasılıklarını  görüyoruz</a:t>
            </a:r>
            <a:r>
              <a:rPr lang="tr-TR" sz="2400" dirty="0"/>
              <a:t>.</a:t>
            </a:r>
          </a:p>
        </p:txBody>
      </p:sp>
    </p:spTree>
    <p:extLst>
      <p:ext uri="{BB962C8B-B14F-4D97-AF65-F5344CB8AC3E}">
        <p14:creationId xmlns:p14="http://schemas.microsoft.com/office/powerpoint/2010/main" val="171990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1238D89F-DA53-49D1-B73F-4715FFC8AFA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62329" y="1607287"/>
            <a:ext cx="8265325" cy="2410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İçerik Yer Tutucusu 3">
            <a:extLst>
              <a:ext uri="{FF2B5EF4-FFF2-40B4-BE49-F238E27FC236}">
                <a16:creationId xmlns:a16="http://schemas.microsoft.com/office/drawing/2014/main" id="{691D1F7E-56DD-4162-ABF2-41DDD8A87D84}"/>
              </a:ext>
            </a:extLst>
          </p:cNvPr>
          <p:cNvSpPr>
            <a:spLocks noGrp="1"/>
          </p:cNvSpPr>
          <p:nvPr>
            <p:ph sz="half" idx="2"/>
          </p:nvPr>
        </p:nvSpPr>
        <p:spPr>
          <a:xfrm>
            <a:off x="954934" y="4418200"/>
            <a:ext cx="8552234" cy="1935703"/>
          </a:xfrm>
        </p:spPr>
        <p:txBody>
          <a:bodyPr>
            <a:normAutofit fontScale="92500" lnSpcReduction="10000"/>
          </a:bodyPr>
          <a:lstStyle/>
          <a:p>
            <a:pPr marL="0" indent="0">
              <a:buNone/>
            </a:pPr>
            <a:r>
              <a:rPr lang="tr-TR" dirty="0"/>
              <a:t>Basitçe anlatmak gerekirse:</a:t>
            </a:r>
          </a:p>
          <a:p>
            <a:pPr marL="0" indent="0">
              <a:buNone/>
            </a:pPr>
            <a:r>
              <a:rPr lang="tr-TR" dirty="0"/>
              <a:t>Örneğin elimizde bir resim var ve bunu CNN algoritmasına </a:t>
            </a:r>
            <a:r>
              <a:rPr lang="tr-TR" dirty="0" err="1"/>
              <a:t>input</a:t>
            </a:r>
            <a:r>
              <a:rPr lang="tr-TR" dirty="0"/>
              <a:t> olarak </a:t>
            </a:r>
            <a:r>
              <a:rPr lang="tr-TR" dirty="0" err="1"/>
              <a:t>veriyoruz.Algoritma</a:t>
            </a:r>
            <a:r>
              <a:rPr lang="tr-TR" dirty="0"/>
              <a:t> bize belli bir olasılıkla bu resmin X mi yoksa O mu olduğunu bilgisini döndürüyor.</a:t>
            </a:r>
          </a:p>
          <a:p>
            <a:pPr marL="0" indent="0">
              <a:buNone/>
            </a:pPr>
            <a:r>
              <a:rPr lang="tr-TR" dirty="0"/>
              <a:t>Peki arka planda bu iş nasıl oluyor?</a:t>
            </a:r>
          </a:p>
          <a:p>
            <a:pPr marL="0" indent="0">
              <a:buNone/>
            </a:pPr>
            <a:endParaRPr lang="tr-TR" b="1" dirty="0"/>
          </a:p>
        </p:txBody>
      </p:sp>
      <p:sp>
        <p:nvSpPr>
          <p:cNvPr id="7" name="Unvan 1">
            <a:extLst>
              <a:ext uri="{FF2B5EF4-FFF2-40B4-BE49-F238E27FC236}">
                <a16:creationId xmlns:a16="http://schemas.microsoft.com/office/drawing/2014/main" id="{64EDF386-25C7-4D5D-8DAD-1142844756CB}"/>
              </a:ext>
            </a:extLst>
          </p:cNvPr>
          <p:cNvSpPr>
            <a:spLocks noGrp="1"/>
          </p:cNvSpPr>
          <p:nvPr>
            <p:ph type="title"/>
          </p:nvPr>
        </p:nvSpPr>
        <p:spPr>
          <a:xfrm>
            <a:off x="809019" y="504097"/>
            <a:ext cx="10426430" cy="834330"/>
          </a:xfrm>
        </p:spPr>
        <p:style>
          <a:lnRef idx="1">
            <a:schemeClr val="dk1"/>
          </a:lnRef>
          <a:fillRef idx="2">
            <a:schemeClr val="dk1"/>
          </a:fillRef>
          <a:effectRef idx="1">
            <a:schemeClr val="dk1"/>
          </a:effectRef>
          <a:fontRef idx="minor">
            <a:schemeClr val="dk1"/>
          </a:fontRef>
        </p:style>
        <p:txBody>
          <a:bodyPr>
            <a:normAutofit fontScale="90000"/>
          </a:bodyPr>
          <a:lstStyle/>
          <a:p>
            <a:r>
              <a:rPr lang="tr-TR" sz="6000" dirty="0"/>
              <a:t>           </a:t>
            </a:r>
            <a:r>
              <a:rPr lang="tr-TR" sz="6000" b="1" dirty="0"/>
              <a:t>CNN NASIL ÇALIŞIR ?</a:t>
            </a:r>
          </a:p>
        </p:txBody>
      </p:sp>
    </p:spTree>
    <p:extLst>
      <p:ext uri="{BB962C8B-B14F-4D97-AF65-F5344CB8AC3E}">
        <p14:creationId xmlns:p14="http://schemas.microsoft.com/office/powerpoint/2010/main" val="364325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8138EBE1-D64B-4279-9994-335BB8ABA034}"/>
              </a:ext>
            </a:extLst>
          </p:cNvPr>
          <p:cNvSpPr>
            <a:spLocks noGrp="1"/>
          </p:cNvSpPr>
          <p:nvPr>
            <p:ph sz="half" idx="1"/>
          </p:nvPr>
        </p:nvSpPr>
        <p:spPr>
          <a:xfrm>
            <a:off x="985528" y="1407336"/>
            <a:ext cx="10668207" cy="1366753"/>
          </a:xfrm>
        </p:spPr>
        <p:txBody>
          <a:bodyPr>
            <a:normAutofit fontScale="77500" lnSpcReduction="20000"/>
          </a:bodyPr>
          <a:lstStyle/>
          <a:p>
            <a:r>
              <a:rPr lang="tr-TR" dirty="0" err="1"/>
              <a:t>Konvolüsyonel</a:t>
            </a:r>
            <a:r>
              <a:rPr lang="tr-TR" dirty="0"/>
              <a:t> sinir ağı yapısı gereği </a:t>
            </a:r>
            <a:r>
              <a:rPr lang="tr-TR" dirty="0" err="1"/>
              <a:t>input</a:t>
            </a:r>
            <a:r>
              <a:rPr lang="tr-TR" dirty="0"/>
              <a:t> olarak resim ve video alır.</a:t>
            </a:r>
          </a:p>
          <a:p>
            <a:r>
              <a:rPr lang="tr-TR" dirty="0"/>
              <a:t>Alınan bu verilerin de ilgili formata çevrilmiş olması </a:t>
            </a:r>
            <a:r>
              <a:rPr lang="tr-TR" dirty="0" err="1"/>
              <a:t>gerekir.Örneğin</a:t>
            </a:r>
            <a:r>
              <a:rPr lang="tr-TR" dirty="0"/>
              <a:t> bir resim veriyorsak bunu matris formatında vermemiz gerekir.</a:t>
            </a:r>
          </a:p>
          <a:p>
            <a:pPr marL="0" indent="0">
              <a:buNone/>
            </a:pPr>
            <a:r>
              <a:rPr lang="tr-TR" dirty="0"/>
              <a:t>                </a:t>
            </a:r>
          </a:p>
        </p:txBody>
      </p:sp>
      <p:pic>
        <p:nvPicPr>
          <p:cNvPr id="11" name="Resim 10">
            <a:extLst>
              <a:ext uri="{FF2B5EF4-FFF2-40B4-BE49-F238E27FC236}">
                <a16:creationId xmlns:a16="http://schemas.microsoft.com/office/drawing/2014/main" id="{759CC560-7EFF-4D69-A304-655114469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7" y="2883561"/>
            <a:ext cx="3865937" cy="2486107"/>
          </a:xfrm>
          <a:prstGeom prst="rect">
            <a:avLst/>
          </a:prstGeom>
        </p:spPr>
      </p:pic>
      <p:sp>
        <p:nvSpPr>
          <p:cNvPr id="12" name="Metin kutusu 11">
            <a:extLst>
              <a:ext uri="{FF2B5EF4-FFF2-40B4-BE49-F238E27FC236}">
                <a16:creationId xmlns:a16="http://schemas.microsoft.com/office/drawing/2014/main" id="{E22CB1FA-D7F0-4D47-BA20-BD94990128EB}"/>
              </a:ext>
            </a:extLst>
          </p:cNvPr>
          <p:cNvSpPr txBox="1"/>
          <p:nvPr/>
        </p:nvSpPr>
        <p:spPr>
          <a:xfrm>
            <a:off x="5172605" y="2883561"/>
            <a:ext cx="6336631" cy="2462213"/>
          </a:xfrm>
          <a:prstGeom prst="rect">
            <a:avLst/>
          </a:prstGeom>
          <a:noFill/>
        </p:spPr>
        <p:txBody>
          <a:bodyPr wrap="square" rtlCol="0">
            <a:spAutoFit/>
          </a:bodyPr>
          <a:lstStyle/>
          <a:p>
            <a:r>
              <a:rPr lang="tr-TR" sz="2200" dirty="0" err="1"/>
              <a:t>Input</a:t>
            </a:r>
            <a:r>
              <a:rPr lang="tr-TR" sz="2200" dirty="0"/>
              <a:t> olarak verdiğimiz resim sadece siyah ve beyaz renklerden oluşuyorsa  boyutunun sonuna herhangi bir şey eklemeden algoritmaya iletilir.</a:t>
            </a:r>
          </a:p>
          <a:p>
            <a:r>
              <a:rPr lang="tr-TR" sz="2200" dirty="0"/>
              <a:t>Eğer ilgili resim RGB renklerini içeriyorsa yandaki görselde de görüldüğü gibi  matris boyutunun sonuna x3 olarak eklenir ve matris boyutunu bu şekilde genişlemiş olur.</a:t>
            </a:r>
          </a:p>
        </p:txBody>
      </p:sp>
    </p:spTree>
    <p:extLst>
      <p:ext uri="{BB962C8B-B14F-4D97-AF65-F5344CB8AC3E}">
        <p14:creationId xmlns:p14="http://schemas.microsoft.com/office/powerpoint/2010/main" val="1045517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a:extLst>
              <a:ext uri="{FF2B5EF4-FFF2-40B4-BE49-F238E27FC236}">
                <a16:creationId xmlns:a16="http://schemas.microsoft.com/office/drawing/2014/main" id="{B5D877B0-06B7-4782-83C3-390A2790D172}"/>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01383" y="1678507"/>
            <a:ext cx="5181600" cy="24004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çerik Yer Tutucusu 11">
            <a:extLst>
              <a:ext uri="{FF2B5EF4-FFF2-40B4-BE49-F238E27FC236}">
                <a16:creationId xmlns:a16="http://schemas.microsoft.com/office/drawing/2014/main" id="{E108467C-C4C8-4ED2-9E6C-C59310FF1227}"/>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72830" y="1678507"/>
            <a:ext cx="5181600" cy="2322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Metin kutusu 12">
            <a:extLst>
              <a:ext uri="{FF2B5EF4-FFF2-40B4-BE49-F238E27FC236}">
                <a16:creationId xmlns:a16="http://schemas.microsoft.com/office/drawing/2014/main" id="{2889E4CF-97A9-49B8-AD4A-F34C0BAAFFCB}"/>
              </a:ext>
            </a:extLst>
          </p:cNvPr>
          <p:cNvSpPr txBox="1"/>
          <p:nvPr/>
        </p:nvSpPr>
        <p:spPr>
          <a:xfrm>
            <a:off x="2089827" y="4347843"/>
            <a:ext cx="5019472" cy="369332"/>
          </a:xfrm>
          <a:prstGeom prst="rect">
            <a:avLst/>
          </a:prstGeom>
          <a:noFill/>
        </p:spPr>
        <p:txBody>
          <a:bodyPr wrap="square" rtlCol="0">
            <a:spAutoFit/>
          </a:bodyPr>
          <a:lstStyle/>
          <a:p>
            <a:r>
              <a:rPr lang="tr-TR" b="1" dirty="0"/>
              <a:t>Bizim gördüğümüz </a:t>
            </a:r>
          </a:p>
        </p:txBody>
      </p:sp>
      <p:sp>
        <p:nvSpPr>
          <p:cNvPr id="14" name="Metin kutusu 13">
            <a:extLst>
              <a:ext uri="{FF2B5EF4-FFF2-40B4-BE49-F238E27FC236}">
                <a16:creationId xmlns:a16="http://schemas.microsoft.com/office/drawing/2014/main" id="{B009E039-85B2-49E4-8AFB-5FEE9B4ABF35}"/>
              </a:ext>
            </a:extLst>
          </p:cNvPr>
          <p:cNvSpPr txBox="1"/>
          <p:nvPr/>
        </p:nvSpPr>
        <p:spPr>
          <a:xfrm>
            <a:off x="7592438" y="4299784"/>
            <a:ext cx="5019472" cy="369332"/>
          </a:xfrm>
          <a:prstGeom prst="rect">
            <a:avLst/>
          </a:prstGeom>
          <a:noFill/>
        </p:spPr>
        <p:txBody>
          <a:bodyPr wrap="square" rtlCol="0">
            <a:spAutoFit/>
          </a:bodyPr>
          <a:lstStyle/>
          <a:p>
            <a:r>
              <a:rPr lang="tr-TR" b="1" dirty="0"/>
              <a:t>Bilgisayarın gördüğü</a:t>
            </a:r>
          </a:p>
        </p:txBody>
      </p:sp>
    </p:spTree>
    <p:extLst>
      <p:ext uri="{BB962C8B-B14F-4D97-AF65-F5344CB8AC3E}">
        <p14:creationId xmlns:p14="http://schemas.microsoft.com/office/powerpoint/2010/main" val="128176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D3839F-DAD3-4839-8103-A35CBD06E3E1}"/>
              </a:ext>
            </a:extLst>
          </p:cNvPr>
          <p:cNvSpPr>
            <a:spLocks noGrp="1"/>
          </p:cNvSpPr>
          <p:nvPr>
            <p:ph type="title"/>
          </p:nvPr>
        </p:nvSpPr>
        <p:spPr>
          <a:xfrm>
            <a:off x="810535" y="519366"/>
            <a:ext cx="10543265" cy="880015"/>
          </a:xfrm>
        </p:spPr>
        <p:style>
          <a:lnRef idx="1">
            <a:schemeClr val="dk1"/>
          </a:lnRef>
          <a:fillRef idx="2">
            <a:schemeClr val="dk1"/>
          </a:fillRef>
          <a:effectRef idx="1">
            <a:schemeClr val="dk1"/>
          </a:effectRef>
          <a:fontRef idx="minor">
            <a:schemeClr val="dk1"/>
          </a:fontRef>
        </p:style>
        <p:txBody>
          <a:bodyPr/>
          <a:lstStyle/>
          <a:p>
            <a:r>
              <a:rPr lang="tr-TR" b="1" dirty="0"/>
              <a:t>             CNN ÇALIŞMA KATMANLARI</a:t>
            </a:r>
          </a:p>
        </p:txBody>
      </p:sp>
      <p:sp>
        <p:nvSpPr>
          <p:cNvPr id="3" name="İçerik Yer Tutucusu 2">
            <a:extLst>
              <a:ext uri="{FF2B5EF4-FFF2-40B4-BE49-F238E27FC236}">
                <a16:creationId xmlns:a16="http://schemas.microsoft.com/office/drawing/2014/main" id="{E97BAE9B-F7E4-4738-B207-AFB39915774A}"/>
              </a:ext>
            </a:extLst>
          </p:cNvPr>
          <p:cNvSpPr>
            <a:spLocks noGrp="1"/>
          </p:cNvSpPr>
          <p:nvPr>
            <p:ph sz="half" idx="1"/>
          </p:nvPr>
        </p:nvSpPr>
        <p:spPr/>
        <p:txBody>
          <a:bodyPr>
            <a:normAutofit lnSpcReduction="10000"/>
          </a:bodyPr>
          <a:lstStyle/>
          <a:p>
            <a:r>
              <a:rPr lang="tr-TR" dirty="0"/>
              <a:t> </a:t>
            </a:r>
            <a:r>
              <a:rPr lang="tr-TR" b="1" dirty="0">
                <a:solidFill>
                  <a:schemeClr val="bg2">
                    <a:lumMod val="40000"/>
                    <a:lumOff val="60000"/>
                  </a:schemeClr>
                </a:solidFill>
              </a:rPr>
              <a:t>CONVOLUTION LAYER</a:t>
            </a:r>
          </a:p>
          <a:p>
            <a:r>
              <a:rPr lang="tr-TR" dirty="0"/>
              <a:t>Resimlerin özelliklerini saptamak için kullanılır.</a:t>
            </a:r>
          </a:p>
          <a:p>
            <a:r>
              <a:rPr lang="tr-TR" dirty="0"/>
              <a:t>Bu katman CNN’nin ana yapı taşıdır. Resmin özelliklerini algılamaktan sorumludur. </a:t>
            </a:r>
          </a:p>
          <a:p>
            <a:r>
              <a:rPr lang="tr-TR" dirty="0"/>
              <a:t>Bu katman, görüntüdeki düşük ve yüksek seviyeli özellikleri çıkarmak için resme bazı fitreler uygular. Örneğin, kenarları algılayacak bir filtre olabilir.</a:t>
            </a:r>
          </a:p>
        </p:txBody>
      </p:sp>
      <p:pic>
        <p:nvPicPr>
          <p:cNvPr id="5" name="İçerik Yer Tutucusu 5">
            <a:extLst>
              <a:ext uri="{FF2B5EF4-FFF2-40B4-BE49-F238E27FC236}">
                <a16:creationId xmlns:a16="http://schemas.microsoft.com/office/drawing/2014/main" id="{266D00F3-333E-477D-88BB-729059C58B9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543969"/>
            <a:ext cx="5181600" cy="2914650"/>
          </a:xfrm>
        </p:spPr>
      </p:pic>
      <p:sp>
        <p:nvSpPr>
          <p:cNvPr id="6" name="5-Nokta Yıldız 4">
            <a:extLst>
              <a:ext uri="{FF2B5EF4-FFF2-40B4-BE49-F238E27FC236}">
                <a16:creationId xmlns:a16="http://schemas.microsoft.com/office/drawing/2014/main" id="{664F5E08-6C38-4614-A808-9F286D9E3319}"/>
              </a:ext>
            </a:extLst>
          </p:cNvPr>
          <p:cNvSpPr/>
          <p:nvPr/>
        </p:nvSpPr>
        <p:spPr>
          <a:xfrm>
            <a:off x="810535" y="1747803"/>
            <a:ext cx="486177" cy="476519"/>
          </a:xfrm>
          <a:prstGeom prst="star5">
            <a:avLst>
              <a:gd name="adj" fmla="val 21543"/>
              <a:gd name="hf" fmla="val 105146"/>
              <a:gd name="vf" fmla="val 110557"/>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71660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  </a:t>
            </a:r>
          </a:p>
        </p:txBody>
      </p:sp>
      <p:pic>
        <p:nvPicPr>
          <p:cNvPr id="5" name="İçerik Yer Tutucus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7895" y="1580066"/>
            <a:ext cx="5010150" cy="3657600"/>
          </a:xfrm>
        </p:spPr>
      </p:pic>
      <p:pic>
        <p:nvPicPr>
          <p:cNvPr id="6" name="İçerik Yer Tutucusu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30612" y="1580066"/>
            <a:ext cx="5640677" cy="3657600"/>
          </a:xfrm>
        </p:spPr>
      </p:pic>
    </p:spTree>
    <p:extLst>
      <p:ext uri="{BB962C8B-B14F-4D97-AF65-F5344CB8AC3E}">
        <p14:creationId xmlns:p14="http://schemas.microsoft.com/office/powerpoint/2010/main" val="2527401477"/>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eması">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947</TotalTime>
  <Words>1306</Words>
  <Application>Microsoft Office PowerPoint</Application>
  <PresentationFormat>Geniş ekran</PresentationFormat>
  <Paragraphs>150</Paragraphs>
  <Slides>31</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31</vt:i4>
      </vt:variant>
    </vt:vector>
  </HeadingPairs>
  <TitlesOfParts>
    <vt:vector size="35" baseType="lpstr">
      <vt:lpstr>Arial</vt:lpstr>
      <vt:lpstr>Calibri</vt:lpstr>
      <vt:lpstr>Calibri Light</vt:lpstr>
      <vt:lpstr>Office Theme</vt:lpstr>
      <vt:lpstr>YAPAY ZEKA </vt:lpstr>
      <vt:lpstr>                        İÇİNDEKİLER</vt:lpstr>
      <vt:lpstr>                        CNN  NEDİR?</vt:lpstr>
      <vt:lpstr>PowerPoint Sunusu</vt:lpstr>
      <vt:lpstr>           CNN NASIL ÇALIŞIR ?</vt:lpstr>
      <vt:lpstr>PowerPoint Sunusu</vt:lpstr>
      <vt:lpstr>PowerPoint Sunusu</vt:lpstr>
      <vt:lpstr>             CNN ÇALIŞMA KATMANLARI</vt:lpstr>
      <vt:lpstr>  </vt:lpstr>
      <vt:lpstr>  </vt:lpstr>
      <vt:lpstr>  </vt:lpstr>
      <vt:lpstr> </vt:lpstr>
      <vt:lpstr>                          </vt:lpstr>
      <vt:lpstr>            CNN VERSİYONLARI  </vt:lpstr>
      <vt:lpstr>                  R-CNN</vt:lpstr>
      <vt:lpstr>              R-CNN NASIL ÇALIŞIR ?</vt:lpstr>
      <vt:lpstr> SVM NEDİR ?</vt:lpstr>
      <vt:lpstr>      SVM’NİN ARTILARI VE EKSİLERİ </vt:lpstr>
      <vt:lpstr>                    R-CNN ÖZET </vt:lpstr>
      <vt:lpstr>          CNN  VE  R-CNN  KARŞILAŞTIRILMASI </vt:lpstr>
      <vt:lpstr>                 R-CNN DEZAVANTAJLARI </vt:lpstr>
      <vt:lpstr>                    FAST R-CNN</vt:lpstr>
      <vt:lpstr>                   FASTER R-CNN</vt:lpstr>
      <vt:lpstr> </vt:lpstr>
      <vt:lpstr>    SONUÇ </vt:lpstr>
      <vt:lpstr>     R-CNN NERELERDE KULLANILIR ? </vt:lpstr>
      <vt:lpstr>Sürücüsüz Araçlar</vt:lpstr>
      <vt:lpstr>PowerPoint Sunusu</vt:lpstr>
      <vt:lpstr> </vt:lpstr>
      <vt:lpstr> </vt:lpstr>
      <vt:lpstr>             GRUP ÜYELERİ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dc:title>
  <dc:creator>Asus</dc:creator>
  <cp:lastModifiedBy>Beyzanur Demir</cp:lastModifiedBy>
  <cp:revision>69</cp:revision>
  <dcterms:created xsi:type="dcterms:W3CDTF">2020-04-12T13:32:43Z</dcterms:created>
  <dcterms:modified xsi:type="dcterms:W3CDTF">2020-04-25T15:03:34Z</dcterms:modified>
</cp:coreProperties>
</file>